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1" r:id="rId2"/>
    <p:sldId id="256" r:id="rId3"/>
    <p:sldId id="284" r:id="rId4"/>
    <p:sldId id="282" r:id="rId5"/>
    <p:sldId id="283" r:id="rId6"/>
    <p:sldId id="288" r:id="rId7"/>
    <p:sldId id="262" r:id="rId8"/>
    <p:sldId id="263" r:id="rId9"/>
    <p:sldId id="265" r:id="rId10"/>
    <p:sldId id="268" r:id="rId11"/>
    <p:sldId id="266" r:id="rId12"/>
    <p:sldId id="287" r:id="rId13"/>
    <p:sldId id="270" r:id="rId14"/>
    <p:sldId id="271" r:id="rId15"/>
    <p:sldId id="274" r:id="rId16"/>
    <p:sldId id="289" r:id="rId17"/>
    <p:sldId id="273" r:id="rId18"/>
    <p:sldId id="276" r:id="rId19"/>
    <p:sldId id="269" r:id="rId20"/>
    <p:sldId id="259" r:id="rId21"/>
    <p:sldId id="261" r:id="rId22"/>
    <p:sldId id="279" r:id="rId23"/>
    <p:sldId id="258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B1320-47D7-455F-A0C0-A72B560046C5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A37C1-7B76-4B90-A423-0BDD6806B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03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7AE7-2796-4D8C-95B2-DCEF15CE5637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DCB3B-1E8F-4919-8642-094AE4B6B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8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2580-6DB1-4DDC-A9F5-B5DA5C539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2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77A6E0-9DEA-45CF-B463-555DCB4E29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1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kola-territorija_dlja_vsek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8117887" cy="5733256"/>
          </a:xfrm>
        </p:spPr>
      </p:pic>
    </p:spTree>
    <p:extLst>
      <p:ext uri="{BB962C8B-B14F-4D97-AF65-F5344CB8AC3E}">
        <p14:creationId xmlns:p14="http://schemas.microsoft.com/office/powerpoint/2010/main" val="1717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549275"/>
            <a:ext cx="7521575" cy="547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Статья 55. Общие  требования к приему на обучение в организацию, осуществляющую образовательную деятельность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424936" cy="4536504"/>
          </a:xfrm>
        </p:spPr>
        <p:txBody>
          <a:bodyPr rtlCol="0">
            <a:normAutofit fontScale="85000" lnSpcReduction="10000"/>
          </a:bodyPr>
          <a:lstStyle/>
          <a:p>
            <a:pPr marL="82296" indent="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 eaLnBrk="1" fontAlgn="auto" hangingPunct="1">
              <a:lnSpc>
                <a:spcPct val="16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ограниченными возможностями здоровья принимаются на обучение по адаптированной основной общеобразовательной программе </a:t>
            </a: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согласия родителей (законных представителей) и на основании рекомендаций психолого-медико-педагогической комиссии</a:t>
            </a:r>
            <a:endParaRPr lang="ru-RU" alt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0959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12875"/>
            <a:ext cx="8784976" cy="496845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3.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несовершеннолетних обучающихся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имеют право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П.8.  присутствовать при обследовании детей психолого-медико-педагогической комиссией, обсуждении результатов обследования и рекомендаций, полученных по результатам обследования, высказывать свое мнение относительно предлагаемых условий для организации обучения и воспитания детей.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4. Родители (законные представители) несовершеннолетних обучающихся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обязаны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П.1. Обеспечить получение детьми общего образования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П.2</a:t>
            </a:r>
            <a:r>
              <a:rPr lang="ru-RU" sz="2400" i="1" dirty="0" smtClean="0"/>
              <a:t>. </a:t>
            </a:r>
            <a:r>
              <a:rPr lang="ru-RU" sz="2400" i="1" dirty="0"/>
              <a:t>За неисполнение или ненадлежащее исполнение </a:t>
            </a:r>
            <a:r>
              <a:rPr lang="ru-RU" sz="2400" i="1" dirty="0" smtClean="0"/>
              <a:t>   обязанностей</a:t>
            </a:r>
            <a:r>
              <a:rPr lang="ru-RU" sz="2400" i="1" dirty="0"/>
              <a:t>, установленных настоящим Федеральным законом </a:t>
            </a:r>
            <a:r>
              <a:rPr lang="ru-RU" sz="2400" i="1" u="sng" dirty="0"/>
              <a:t>родители (законные представители) несовершеннолетних</a:t>
            </a:r>
            <a:r>
              <a:rPr lang="ru-RU" sz="2400" i="1" dirty="0"/>
              <a:t> обучающихся </a:t>
            </a:r>
            <a:r>
              <a:rPr lang="ru-RU" sz="2400" i="1" u="sng" dirty="0"/>
              <a:t>несут ответственность</a:t>
            </a:r>
            <a:r>
              <a:rPr lang="ru-RU" sz="2400" i="1" dirty="0"/>
              <a:t>, предусмотренную законодательством Российской </a:t>
            </a:r>
            <a:r>
              <a:rPr lang="ru-RU" sz="2400" i="1" dirty="0" smtClean="0"/>
              <a:t>Федерации)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кодекса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«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обязаны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получение детьми основного общего образования.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мнения детей имеют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выбора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и формы обучения до получения детьми основного общего образования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5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65125"/>
            <a:ext cx="8353425" cy="8318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Положение о психолого-медико-педагогической комиссии Москва Утверждено Приказом Министерства образования и науки Российской Федерации от 20 сентября 2013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од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N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1082 г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. 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808"/>
            <a:ext cx="8353425" cy="4248472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400" dirty="0" smtClean="0"/>
              <a:t>2.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Комиссия создается в целях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своевременного выявления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детей с особенностями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в физическом и (или) психическом развитии и (или) отклонениями в поведении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проведения их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комплексного психолого-медико-педагогического обследования и подготовки по результатам обследования рекомендаций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 оказанию им психолого-медико-педагогической помощи и организации их обучения и воспитания, а также подтверждения, уточнения или изменения ранее данных рекомендаций</a:t>
            </a:r>
          </a:p>
        </p:txBody>
      </p:sp>
    </p:spTree>
    <p:extLst>
      <p:ext uri="{BB962C8B-B14F-4D97-AF65-F5344CB8AC3E}">
        <p14:creationId xmlns:p14="http://schemas.microsoft.com/office/powerpoint/2010/main" val="11316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</a:rPr>
              <a:t>Основные направления деятельности и права комиссии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425631" cy="4824536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а) проведение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обследования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детей в возрасте от 0 до 18 лет в целях своевременного выявления особенностей в физическом и (или) психическом развитии и (или) отклонений в поведении детей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подготовка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 результатам обследования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по оказанию детям психолого-медико-педагогической помощи и организации их обучения и воспитания, подтверждение, уточнение или изменение ранее данных комиссией рекомендаций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(законным представителям) детей, работникам образовательных организаций по вопросам воспитания, обучения и коррекции нарушений развития д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етей с ограниченными возможностями здоровья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(или)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девиантным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(общественно опасным) поведением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0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19 декабря 2014 г. N 1598</a:t>
            </a:r>
            <a:br>
              <a:rPr lang="ru-RU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just">
              <a:buFont typeface="Wingdings 2" pitchFamily="18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1.10. Стандарт предусматривает возможность гибкой смены образовательного маршрута, программ и условий получения НОО обучающимися с ОВЗ на основе комплексной оценки личностных,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и предметных результатов освоения АООП НОО,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заключения психолого-медико-педагогической комиссии (далее - ПМПК) и мнения родителей (законных представителей).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2.1. АООП НОО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определяет содержание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и организацию образовательной деятельности на уровне НОО и обеспечивает решение задач, указанных в пункте   1.8 Стандарта.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2.2.АООП НОО для обучающихся с ОВЗ, имеющих инвалидность, дополняется индивидуальной программой реабилитации (далее - ИПР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) инвалида в части создания специальных условий получения образования.</a:t>
            </a:r>
          </a:p>
          <a:p>
            <a:pPr marL="82550" indent="0" algn="just">
              <a:buFont typeface="Wingdings 2" pitchFamily="18" charset="2"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2.3. АООП НОО для обучающихся с ОВЗ самостоятельно разрабатывается в соответствии со Стандартом и с учетом примерной АООП НОО и утверждается организацией.</a:t>
            </a:r>
          </a:p>
          <a:p>
            <a:pPr marL="82550" indent="0">
              <a:buFont typeface="Wingdings 2" pitchFamily="18" charset="2"/>
              <a:buNone/>
            </a:pPr>
            <a:endParaRPr lang="ru-RU" alt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6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8601"/>
            <a:ext cx="8382000" cy="3200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обучения детей с ограниченными возможностями необходимо:</a:t>
            </a:r>
          </a:p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инклюзивной среды, где каждого принимают и считают важным членом коллектива</a:t>
            </a:r>
          </a:p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различных видов помощи при обучении</a:t>
            </a:r>
          </a:p>
          <a:p>
            <a:pPr algn="just" eaLnBrk="1" hangingPunct="1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 занятия с психологом</a:t>
            </a:r>
          </a:p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5" name="Picture 7" descr="САША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67744" y="3325294"/>
            <a:ext cx="4268787" cy="3201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8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6963" y="836613"/>
            <a:ext cx="7796212" cy="5743575"/>
          </a:xfrm>
          <a:noFill/>
        </p:spPr>
      </p:pic>
    </p:spTree>
    <p:extLst>
      <p:ext uri="{BB962C8B-B14F-4D97-AF65-F5344CB8AC3E}">
        <p14:creationId xmlns:p14="http://schemas.microsoft.com/office/powerpoint/2010/main" val="334164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92959" y="3284984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7175351" cy="108012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Cambria" pitchFamily="18" charset="0"/>
              </a:rPr>
              <a:t>Сопровождение детей с ОВЗ</a:t>
            </a:r>
            <a:endParaRPr lang="ru-RU" sz="3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2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29600" cy="10081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Комментарии к ФЗ №273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527" y="908720"/>
            <a:ext cx="8569647" cy="5616624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это образовательная программа, адаптированная для обучения ребенка с ОВЗ (в том числе с инвалидностью), разрабатывается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с  психофизическими особенностями и особыми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образовательными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потребностями категории лиц с ОВЗ,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 которой относится ребенок (например, лиц с нарушениями зрения – слепых, слабовидящих; лиц с нарушением слуха – глухих, слабослышащих и т.д.). При этом адаптации и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модификации подлежат программы учебных предметов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; учебники и рабочие тетради; электронные средства и формы организации обучения;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организации учебного процесса; способы учебной работы  с учащимися, имеющими особые образовательные потребности (способы организации коллективной учебной деятельности, способы коммуникации, способы предъявления и выполнения заданий, способы работы с текстовыми материалами, формы и способы контроля и оценки знаний, компетенций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т.д..). </a:t>
            </a:r>
          </a:p>
        </p:txBody>
      </p:sp>
    </p:spTree>
    <p:extLst>
      <p:ext uri="{BB962C8B-B14F-4D97-AF65-F5344CB8AC3E}">
        <p14:creationId xmlns:p14="http://schemas.microsoft.com/office/powerpoint/2010/main" val="28992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/>
              <a:t>Организация работы с детьми с ОВЗ</a:t>
            </a:r>
            <a:br>
              <a:rPr lang="ru-RU" b="1" dirty="0" smtClean="0"/>
            </a:br>
            <a:r>
              <a:rPr lang="ru-RU" b="1" dirty="0"/>
              <a:t>Инклюзивное </a:t>
            </a:r>
            <a:r>
              <a:rPr lang="ru-RU" b="1" dirty="0" smtClean="0"/>
              <a:t>образование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3600" b="1" i="1" dirty="0" smtClean="0"/>
              <a:t>нормативно- правовая база</a:t>
            </a:r>
            <a:r>
              <a:rPr lang="ru-RU" b="1" dirty="0" smtClean="0"/>
              <a:t>)</a:t>
            </a:r>
            <a:br>
              <a:rPr lang="ru-RU" b="1" dirty="0" smtClean="0"/>
            </a:br>
            <a:r>
              <a:rPr lang="ru-RU" sz="3100" dirty="0" smtClean="0"/>
              <a:t>Хорошева Л.И., заместитель директора по УВР</a:t>
            </a:r>
            <a:endParaRPr lang="ru-RU" sz="31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71155"/>
            <a:ext cx="3528392" cy="282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732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инклюзивном образовании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smtClean="0">
                <a:latin typeface="Arial Narrow" panose="020B0606020202030204" pitchFamily="34" charset="0"/>
              </a:rPr>
              <a:t>•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и подростки учатся вместе в обычной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полноценное и эффективное образование для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того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жить полной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приходят специалисты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дети и подростки получают возможность жить вместе с родителями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все воспринимают человеческие различия как обычные</a:t>
            </a:r>
          </a:p>
          <a:p>
            <a:pPr marL="0" indent="0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 и мнения детей и подростков становятся важными для окружающих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8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2. Содержание и организация системы контроля и оценки предметных </a:t>
            </a:r>
            <a:r>
              <a:rPr lang="ru-RU" sz="3200" b="1" dirty="0" smtClean="0"/>
              <a:t>результатов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i="1" dirty="0" smtClean="0"/>
              <a:t>из Положения об оценивании</a:t>
            </a:r>
            <a:r>
              <a:rPr lang="ru-RU" sz="3200" b="1" dirty="0" smtClean="0"/>
              <a:t>)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проверка усвоения учебного материала должны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систематически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регулярно. Балльное оценивание учащихся, с занесением оценок в журнал и дневник, осуществляется со второго полугодия 2 класса. Проверка и оценка знаний носят индивидуальный характер (учитель проверяет и оценивает знания, умения и навыки каждого ученика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требований к оценочной деятельности применяется цифровая пятибалльная система цифровых оценок (отметок): «5» - пять, «4» -четыре, «3» - три, «2»-два.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«5» - за работу, в которой выполнено свыше 65% заданий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«4» - за работу, в которой выполнено от 50 до 65% заданий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«3» - за работу, в которой выполнено от 35% до 50% заданий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«2» - за работу, в которой выполнено меньше 35% заданий</a:t>
            </a: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82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адаптированная программа для ученика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 характеристика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(подробная, с указанием основных вопросов, требующих коррекционной работы 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ожидаемые результаты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освоения учебной программы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для разных категорий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учебной программы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всем предметам, требующим адаптации в соответствии с условиями)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раздел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индивидуальных занятий учителя-предметника, логопеда, психолога)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раздел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(сведения о семье, занятость во внеурочной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540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Глоссарий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Инклюзивное образование — </a:t>
            </a:r>
            <a:r>
              <a:rPr lang="ru-RU" i="1" dirty="0"/>
              <a:t>обеспечение </a:t>
            </a:r>
            <a:r>
              <a:rPr lang="ru-RU" b="1" i="1" dirty="0">
                <a:solidFill>
                  <a:srgbClr val="C00000"/>
                </a:solidFill>
              </a:rPr>
              <a:t>равного доступа </a:t>
            </a:r>
            <a:r>
              <a:rPr lang="ru-RU" i="1" dirty="0"/>
              <a:t>к образованию для всех обучающихся с учетом разнообразия особых образовательных потребностей и индивидуальных возможностей.</a:t>
            </a:r>
            <a:endParaRPr lang="ru-RU" dirty="0"/>
          </a:p>
          <a:p>
            <a:r>
              <a:rPr lang="ru-RU" b="1" dirty="0"/>
              <a:t>Обучающийся с ограниченными возможностями здоровья -</a:t>
            </a:r>
            <a:r>
              <a:rPr lang="ru-RU" i="1" dirty="0"/>
              <a:t>физическое лицо, имеющее недостатки в физическом и (или) психологическом развитии, </a:t>
            </a:r>
            <a:r>
              <a:rPr lang="ru-RU" b="1" i="1" dirty="0">
                <a:solidFill>
                  <a:srgbClr val="C00000"/>
                </a:solidFill>
              </a:rPr>
              <a:t>подтвержденные психолого-медико-педагогической комиссией и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/>
              <a:t>препятствующие получению образования без создания специальных условий.</a:t>
            </a:r>
            <a:endParaRPr lang="ru-RU" dirty="0"/>
          </a:p>
          <a:p>
            <a:r>
              <a:rPr lang="ru-RU" b="1" dirty="0"/>
              <a:t>Индивидуальный учебный план — </a:t>
            </a:r>
            <a:r>
              <a:rPr lang="ru-RU" i="1" dirty="0"/>
              <a:t>учебный план, обеспечивающий освоение образовательной программы </a:t>
            </a:r>
            <a:r>
              <a:rPr lang="ru-RU" b="1" i="1" dirty="0">
                <a:solidFill>
                  <a:srgbClr val="C00000"/>
                </a:solidFill>
              </a:rPr>
              <a:t>на основе индивидуализации ее содержания с учетом особенностей и образовательных потребностей конкретного обучающегос</a:t>
            </a:r>
            <a:r>
              <a:rPr lang="ru-RU" i="1" dirty="0">
                <a:solidFill>
                  <a:srgbClr val="C00000"/>
                </a:solidFill>
              </a:rPr>
              <a:t>я</a:t>
            </a:r>
            <a:r>
              <a:rPr lang="ru-RU" i="1" dirty="0"/>
              <a:t>.</a:t>
            </a:r>
            <a:endParaRPr lang="ru-RU" dirty="0"/>
          </a:p>
          <a:p>
            <a:r>
              <a:rPr lang="ru-RU" b="1" dirty="0" smtClean="0"/>
              <a:t>Адаптированная </a:t>
            </a:r>
            <a:r>
              <a:rPr lang="ru-RU" b="1" dirty="0"/>
              <a:t>образовательная программа — </a:t>
            </a:r>
            <a:r>
              <a:rPr lang="ru-RU" i="1" dirty="0"/>
              <a:t>образовательная программа, </a:t>
            </a:r>
            <a:r>
              <a:rPr lang="ru-RU" b="1" i="1" dirty="0">
                <a:solidFill>
                  <a:srgbClr val="C00000"/>
                </a:solidFill>
              </a:rPr>
              <a:t>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</a:t>
            </a:r>
            <a:r>
              <a:rPr lang="ru-RU" i="1" dirty="0"/>
              <a:t>и при необходимости обеспечивающая коррекцию нарушений развития и социальную адаптацию указанных лиц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15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3413"/>
            <a:ext cx="7620000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70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09600"/>
            <a:ext cx="7918648" cy="3797300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«ЕСЛИ МЫ СЕЙЧАС НЕ МОЖЕМ ПОКОНЧИТЬ С НАШИМИ ОТЛИЧИЯМИ, МЫ, ПО КРАЙНЕЙ МЕРЕ, В СОСТОЯНИИ СДЕЛАТЬ МИР МЕСТОМ, БЕЗОПАСНЫМ ДЛЯ МНОГООБРАЗИЯ»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Джон  Кеннеди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92"/>
          <a:stretch>
            <a:fillRect/>
          </a:stretch>
        </p:blipFill>
        <p:spPr bwMode="auto">
          <a:xfrm>
            <a:off x="880405" y="3284984"/>
            <a:ext cx="3331555" cy="293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642938"/>
            <a:ext cx="4033838" cy="38862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имеет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качественное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рядом со своим </a:t>
            </a:r>
          </a:p>
          <a:p>
            <a:pPr algn="ctr" eaLnBrk="1" hangingPunct="1">
              <a:buFontTx/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домом!</a:t>
            </a:r>
            <a:r>
              <a:rPr lang="ru-RU" sz="4000" b="1" dirty="0" smtClean="0">
                <a:latin typeface="Comic Sans MS" pitchFamily="66" charset="0"/>
              </a:rPr>
              <a:t>!</a:t>
            </a:r>
            <a:endParaRPr lang="ru-RU" sz="4000" b="1" dirty="0" smtClean="0">
              <a:latin typeface="Tahoma" pitchFamily="34" charset="0"/>
            </a:endParaRPr>
          </a:p>
        </p:txBody>
      </p:sp>
      <p:pic>
        <p:nvPicPr>
          <p:cNvPr id="25603" name="Picture 3" descr="mak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505809"/>
            <a:ext cx="4217988" cy="6352191"/>
          </a:xfr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733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28600"/>
            <a:ext cx="7772400" cy="61269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/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Инклюзивное   или   включенное   образование </a:t>
            </a:r>
            <a:r>
              <a:rPr lang="ru-RU" sz="4400" b="1" i="1" dirty="0" smtClean="0"/>
              <a:t>-  </a:t>
            </a:r>
          </a:p>
          <a:p>
            <a:pPr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 термин,  используемый для  описания  процесса  обучения  детей с особыми потребностями в общеобразовательных  (массовых) школах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ИНКЛЮЗИВНОЕ ОБУЧЕНИЕ\UnusClas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720459"/>
            <a:ext cx="3333750" cy="1880366"/>
          </a:xfrm>
          <a:prstGeom prst="rect">
            <a:avLst/>
          </a:prstGeom>
          <a:noFill/>
        </p:spPr>
      </p:pic>
      <p:pic>
        <p:nvPicPr>
          <p:cNvPr id="5" name="Рисунок 4" descr="В основе практики инклюзивного обучения лежит идея принятия индивидуальности каждого отдельного учащегося и, следовательно, обучение должно быть организовано таким образом, чтобы удовлетворить особые потребности каждого ребенка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344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8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Инклюзивное образование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1676400"/>
            <a:ext cx="5113337" cy="51816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дети разные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дети могут учиться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с разными способностями, различных этнических групп,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разного роста, возраста,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происхождения, пола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Адаптация системы к потребностям ребенка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953" y="1829202"/>
            <a:ext cx="3308309" cy="4571596"/>
            <a:chOff x="1752" y="4738"/>
            <a:chExt cx="5067" cy="391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52" y="4738"/>
              <a:ext cx="5067" cy="3910"/>
              <a:chOff x="1752" y="4738"/>
              <a:chExt cx="5067" cy="3910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752" y="4738"/>
                <a:ext cx="5067" cy="3910"/>
                <a:chOff x="1752" y="4738"/>
                <a:chExt cx="5067" cy="3910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1752" y="4738"/>
                  <a:ext cx="5067" cy="3910"/>
                  <a:chOff x="1752" y="4738"/>
                  <a:chExt cx="5067" cy="3910"/>
                </a:xfrm>
              </p:grpSpPr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752" y="4738"/>
                    <a:ext cx="5067" cy="3910"/>
                    <a:chOff x="1752" y="4738"/>
                    <a:chExt cx="5067" cy="3910"/>
                  </a:xfrm>
                </p:grpSpPr>
                <p:grpSp>
                  <p:nvGrpSpPr>
                    <p:cNvPr id="7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79" y="4738"/>
                      <a:ext cx="5040" cy="3910"/>
                      <a:chOff x="1779" y="4738"/>
                      <a:chExt cx="5040" cy="3910"/>
                    </a:xfrm>
                  </p:grpSpPr>
                  <p:grpSp>
                    <p:nvGrpSpPr>
                      <p:cNvPr id="8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79" y="4738"/>
                        <a:ext cx="5040" cy="3910"/>
                        <a:chOff x="1779" y="4738"/>
                        <a:chExt cx="5040" cy="3910"/>
                      </a:xfrm>
                    </p:grpSpPr>
                    <p:grpSp>
                      <p:nvGrpSpPr>
                        <p:cNvPr id="9" name="Group 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79" y="4738"/>
                          <a:ext cx="5040" cy="3910"/>
                          <a:chOff x="1779" y="4738"/>
                          <a:chExt cx="5040" cy="3910"/>
                        </a:xfrm>
                      </p:grpSpPr>
                      <p:grpSp>
                        <p:nvGrpSpPr>
                          <p:cNvPr id="10" name="Group 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79" y="4738"/>
                            <a:ext cx="5040" cy="3910"/>
                            <a:chOff x="1779" y="4738"/>
                            <a:chExt cx="5040" cy="3910"/>
                          </a:xfrm>
                        </p:grpSpPr>
                        <p:grpSp>
                          <p:nvGrpSpPr>
                            <p:cNvPr id="11" name="Group 1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79" y="4738"/>
                              <a:ext cx="5040" cy="3910"/>
                              <a:chOff x="1779" y="4918"/>
                              <a:chExt cx="5040" cy="3910"/>
                            </a:xfrm>
                          </p:grpSpPr>
                          <p:grpSp>
                            <p:nvGrpSpPr>
                              <p:cNvPr id="12" name="Group 1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779" y="4918"/>
                                <a:ext cx="5040" cy="3910"/>
                                <a:chOff x="1779" y="5098"/>
                                <a:chExt cx="5040" cy="3910"/>
                              </a:xfrm>
                            </p:grpSpPr>
                            <p:grpSp>
                              <p:nvGrpSpPr>
                                <p:cNvPr id="13" name="Group 1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779" y="5098"/>
                                  <a:ext cx="5040" cy="3910"/>
                                  <a:chOff x="1779" y="4738"/>
                                  <a:chExt cx="5040" cy="3910"/>
                                </a:xfrm>
                              </p:grpSpPr>
                              <p:grpSp>
                                <p:nvGrpSpPr>
                                  <p:cNvPr id="14" name="Group 1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779" y="4738"/>
                                    <a:ext cx="5040" cy="3910"/>
                                    <a:chOff x="1779" y="4738"/>
                                    <a:chExt cx="5040" cy="3910"/>
                                  </a:xfrm>
                                </p:grpSpPr>
                                <p:grpSp>
                                  <p:nvGrpSpPr>
                                    <p:cNvPr id="15" name="Group 1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779" y="4868"/>
                                      <a:ext cx="5040" cy="3780"/>
                                      <a:chOff x="2139" y="1988"/>
                                      <a:chExt cx="3600" cy="1440"/>
                                    </a:xfrm>
                                  </p:grpSpPr>
                                  <p:grpSp>
                                    <p:nvGrpSpPr>
                                      <p:cNvPr id="16" name="Group 18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139" y="1988"/>
                                        <a:ext cx="3600" cy="1440"/>
                                        <a:chOff x="2139" y="1988"/>
                                        <a:chExt cx="3061" cy="1450"/>
                                      </a:xfrm>
                                    </p:grpSpPr>
                                    <p:grpSp>
                                      <p:nvGrpSpPr>
                                        <p:cNvPr id="17" name="Group 19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139" y="1988"/>
                                          <a:ext cx="3061" cy="1442"/>
                                          <a:chOff x="2139" y="1988"/>
                                          <a:chExt cx="3061" cy="1442"/>
                                        </a:xfrm>
                                      </p:grpSpPr>
                                      <p:grpSp>
                                        <p:nvGrpSpPr>
                                          <p:cNvPr id="18" name="Group 20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139" y="1988"/>
                                            <a:ext cx="3061" cy="1442"/>
                                            <a:chOff x="2319" y="1987"/>
                                            <a:chExt cx="3061" cy="1442"/>
                                          </a:xfrm>
                                        </p:grpSpPr>
                                        <p:sp>
                                          <p:nvSpPr>
                                            <p:cNvPr id="115733" name="Line 21"/>
                                            <p:cNvSpPr>
                                              <a:spLocks noChangeShapeType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5379" y="1987"/>
                                              <a:ext cx="1" cy="361"/>
                                            </a:xfrm>
                                            <a:prstGeom prst="line">
                                              <a:avLst/>
                                            </a:prstGeom>
                                            <a:noFill/>
                                            <a:ln w="9525">
                                              <a:solidFill>
                                                <a:srgbClr val="000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ru-R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9" name="Group 22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319" y="1987"/>
                                              <a:ext cx="3060" cy="1442"/>
                                              <a:chOff x="2319" y="1987"/>
                                              <a:chExt cx="3060" cy="1442"/>
                                            </a:xfrm>
                                          </p:grpSpPr>
                                          <p:sp>
                                            <p:nvSpPr>
                                              <p:cNvPr id="115735" name="AutoShape 23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319" y="1987"/>
                                                <a:ext cx="3060" cy="1082"/>
                                              </a:xfrm>
                                              <a:prstGeom prst="parallelogram">
                                                <a:avLst>
                                                  <a:gd name="adj" fmla="val 70702"/>
                                                </a:avLst>
                                              </a:prstGeom>
                                              <a:solidFill>
                                                <a:srgbClr val="CCFFCC"/>
                                              </a:solidFill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miter lim="800000"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ru-R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15736" name="Line 24"/>
                                              <p:cNvSpPr>
                                                <a:spLocks noChangeShapeType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319" y="3068"/>
                                                <a:ext cx="1" cy="361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  <a:noFill/>
                                              <a:ln w="9525">
                                                <a:solidFill>
                                                  <a:srgbClr val="000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ru-RU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sp>
                                        <p:nvSpPr>
                                          <p:cNvPr id="115737" name="Line 25"/>
                                          <p:cNvSpPr>
                                            <a:spLocks noChangeShapeType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445" y="3065"/>
                                            <a:ext cx="1" cy="361"/>
                                          </a:xfrm>
                                          <a:prstGeom prst="line">
                                            <a:avLst/>
                                          </a:prstGeom>
                                          <a:noFill/>
                                          <a:ln w="9525">
                                            <a:solidFill>
                                              <a:srgbClr val="000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ru-R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15738" name="Line 26"/>
                                        <p:cNvSpPr>
                                          <a:spLocks noChangeShapeType="1"/>
                                        </p:cNvSpPr>
                                        <p:nvPr/>
                                      </p:nvSpPr>
                                      <p:spPr bwMode="auto">
                                        <a:xfrm rot="120000" flipH="1">
                                          <a:off x="4467" y="2348"/>
                                          <a:ext cx="726" cy="1090"/>
                                        </a:xfrm>
                                        <a:prstGeom prst="line">
                                          <a:avLst/>
                                        </a:prstGeom>
                                        <a:noFill/>
                                        <a:ln w="9525">
                                          <a:solidFill>
                                            <a:srgbClr val="000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ru-R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15739" name="Rectangle 27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154" y="3068"/>
                                        <a:ext cx="2685" cy="360"/>
                                      </a:xfrm>
                                      <a:prstGeom prst="rect">
                                        <a:avLst/>
                                      </a:prstGeom>
                                      <a:solidFill>
                                        <a:srgbClr val="008000"/>
                                      </a:solidFill>
                                      <a:ln w="9525" algn="ctr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:ln>
                                      <a:effectLst/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ru-R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15740" name="AutoShape 2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623" y="4738"/>
                                      <a:ext cx="540" cy="540"/>
                                    </a:xfrm>
                                    <a:prstGeom prst="cube">
                                      <a:avLst>
                                        <a:gd name="adj" fmla="val 25000"/>
                                      </a:avLst>
                                    </a:prstGeom>
                                    <a:solidFill>
                                      <a:srgbClr val="FFFF00"/>
                                    </a:solidFill>
                                    <a:ln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:ln>
                                    <a:effectLst/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ru-R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15741" name="AutoShape 2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147" y="4868"/>
                                    <a:ext cx="720" cy="540"/>
                                  </a:xfrm>
                                  <a:prstGeom prst="can">
                                    <a:avLst>
                                      <a:gd name="adj" fmla="val 25000"/>
                                    </a:avLst>
                                  </a:prstGeom>
                                  <a:solidFill>
                                    <a:srgbClr val="00CCFF"/>
                                  </a:solidFill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ffectLst/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5742" name="AutoShape 3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562" y="5163"/>
                                  <a:ext cx="360" cy="720"/>
                                </a:xfrm>
                                <a:prstGeom prst="can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CC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115743" name="AutoShape 3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6200000">
                                <a:off x="2803" y="5585"/>
                                <a:ext cx="360" cy="720"/>
                              </a:xfrm>
                              <a:prstGeom prst="plus">
                                <a:avLst>
                                  <a:gd name="adj" fmla="val 25000"/>
                                </a:avLst>
                              </a:prstGeom>
                              <a:solidFill>
                                <a:srgbClr val="339966"/>
                              </a:solidFill>
                              <a:ln w="9525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15744" name="AutoShape 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216" y="4998"/>
                              <a:ext cx="360" cy="901"/>
                            </a:xfrm>
                            <a:prstGeom prst="cube">
                              <a:avLst>
                                <a:gd name="adj" fmla="val 25000"/>
                              </a:avLst>
                            </a:prstGeom>
                            <a:solidFill>
                              <a:srgbClr val="FF0000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15745" name="AutoShap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74" y="5585"/>
                            <a:ext cx="360" cy="54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CC99FF"/>
                          </a:solidFill>
                          <a:ln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  <p:sp>
                      <p:nvSpPr>
                        <p:cNvPr id="115746" name="AutoShap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36" y="5911"/>
                          <a:ext cx="360" cy="720"/>
                        </a:xfrm>
                        <a:prstGeom prst="moon">
                          <a:avLst>
                            <a:gd name="adj" fmla="val 50000"/>
                          </a:avLst>
                        </a:prstGeom>
                        <a:solidFill>
                          <a:srgbClr val="FFFF99"/>
                        </a:soli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15747" name="AutoShap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9" y="6302"/>
                        <a:ext cx="871" cy="540"/>
                      </a:xfrm>
                      <a:prstGeom prst="sun">
                        <a:avLst>
                          <a:gd name="adj" fmla="val 25000"/>
                        </a:avLst>
                      </a:prstGeom>
                      <a:solidFill>
                        <a:srgbClr val="FF9900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5748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5846"/>
                      <a:ext cx="540" cy="720"/>
                    </a:xfrm>
                    <a:prstGeom prst="star4">
                      <a:avLst>
                        <a:gd name="adj" fmla="val 12500"/>
                      </a:avLst>
                    </a:prstGeom>
                    <a:solidFill>
                      <a:srgbClr val="0000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5749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732" y="6302"/>
                    <a:ext cx="540" cy="360"/>
                  </a:xfrm>
                  <a:prstGeom prst="pentagon">
                    <a:avLst/>
                  </a:prstGeom>
                  <a:solidFill>
                    <a:srgbClr val="993366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15750" name="AutoShape 38"/>
                <p:cNvSpPr>
                  <a:spLocks noChangeArrowheads="1"/>
                </p:cNvSpPr>
                <p:nvPr/>
              </p:nvSpPr>
              <p:spPr bwMode="auto">
                <a:xfrm>
                  <a:off x="5345" y="6823"/>
                  <a:ext cx="540" cy="540"/>
                </a:xfrm>
                <a:prstGeom prst="diamond">
                  <a:avLst/>
                </a:prstGeom>
                <a:solidFill>
                  <a:srgbClr val="333399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5751" name="AutoShape 39"/>
              <p:cNvSpPr>
                <a:spLocks noChangeArrowheads="1"/>
              </p:cNvSpPr>
              <p:nvPr/>
            </p:nvSpPr>
            <p:spPr bwMode="auto">
              <a:xfrm>
                <a:off x="2405" y="7084"/>
                <a:ext cx="720" cy="540"/>
              </a:xfrm>
              <a:custGeom>
                <a:avLst/>
                <a:gdLst>
                  <a:gd name="G0" fmla="+- 540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5400"/>
                  <a:gd name="G18" fmla="*/ 540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540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540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2700 w 21600"/>
                  <a:gd name="T15" fmla="*/ 10800 h 21600"/>
                  <a:gd name="T16" fmla="*/ 10800 w 21600"/>
                  <a:gd name="T17" fmla="*/ 5400 h 21600"/>
                  <a:gd name="T18" fmla="*/ 18900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CC99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752" name="Oval 40"/>
            <p:cNvSpPr>
              <a:spLocks noChangeArrowheads="1"/>
            </p:cNvSpPr>
            <p:nvPr/>
          </p:nvSpPr>
          <p:spPr bwMode="auto">
            <a:xfrm>
              <a:off x="4147" y="7019"/>
              <a:ext cx="540" cy="360"/>
            </a:xfrm>
            <a:prstGeom prst="ellipse">
              <a:avLst/>
            </a:prstGeom>
            <a:solidFill>
              <a:srgbClr val="FF66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1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365125"/>
            <a:ext cx="7710488" cy="9763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Федеральный закон от 3 мая 2012 г. № 46-ФЗ</a:t>
            </a:r>
            <a:br>
              <a:rPr lang="ru-RU" altLang="ru-RU" sz="2400" b="1" dirty="0" smtClean="0">
                <a:latin typeface="Times New Roman" pitchFamily="18" charset="0"/>
              </a:rPr>
            </a:br>
            <a:r>
              <a:rPr lang="ru-RU" altLang="ru-RU" sz="2400" b="1" u="sng" dirty="0" smtClean="0">
                <a:latin typeface="Times New Roman" pitchFamily="18" charset="0"/>
              </a:rPr>
              <a:t>«О ратификации Конвенции о правах инвалидов»</a:t>
            </a:r>
            <a:br>
              <a:rPr lang="ru-RU" altLang="ru-RU" sz="2400" b="1" u="sng" dirty="0" smtClean="0">
                <a:latin typeface="Times New Roman" pitchFamily="18" charset="0"/>
              </a:rPr>
            </a:br>
            <a:endParaRPr lang="ru-RU" altLang="ru-RU" sz="2400" b="1" u="sng" dirty="0" smtClean="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312"/>
            <a:ext cx="8820472" cy="4897015"/>
          </a:xfrm>
        </p:spPr>
        <p:txBody>
          <a:bodyPr rtlCol="0">
            <a:normAutofit fontScale="92500"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Конвенцией, образование должно быть направлено на: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умственных и физических способностей в самом полном объеме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инвалидов к образованию в местах своего непосредственного проживания, при котором обеспечивается разумное удовлетворение потребностей лица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эффективных </a:t>
            </a:r>
            <a:r>
              <a:rPr lang="ru-RU" alt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 индивидуальной поддержки в общей системе образования, облегчающих процесс обучения</a:t>
            </a:r>
            <a:endParaRPr lang="ru-RU" alt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24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….государство обязано обеспечить равный доступ для всех детей с инвалидностью к образованию, и это должно происходить путем обеспечения </a:t>
            </a:r>
            <a:r>
              <a:rPr lang="ru-RU" alt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инклюзивности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образования.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663" cy="1873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latin typeface="Times New Roman" pitchFamily="18" charset="0"/>
              </a:rPr>
              <a:t>Право на образование</a:t>
            </a:r>
            <a:br>
              <a:rPr lang="ru-RU" altLang="ru-RU" sz="2400" b="1" dirty="0" smtClean="0">
                <a:latin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</a:rPr>
              <a:t>Статья 18 Федерального закона от 24 ноября 1995 г. № 181-ФЗ </a:t>
            </a:r>
            <a:br>
              <a:rPr lang="ru-RU" altLang="ru-RU" sz="2400" b="1" dirty="0" smtClean="0">
                <a:latin typeface="Times New Roman" pitchFamily="18" charset="0"/>
              </a:rPr>
            </a:br>
            <a:r>
              <a:rPr lang="ru-RU" altLang="ru-RU" sz="2400" b="1" u="sng" dirty="0" smtClean="0">
                <a:latin typeface="Times New Roman" pitchFamily="18" charset="0"/>
              </a:rPr>
              <a:t>«О социальной защите инвалидов в Российской Федерации</a:t>
            </a:r>
            <a:r>
              <a:rPr lang="ru-RU" altLang="ru-RU" sz="2200" b="1" u="sng" dirty="0" smtClean="0">
                <a:latin typeface="Times New Roman" pitchFamily="18" charset="0"/>
              </a:rPr>
              <a:t>»</a:t>
            </a:r>
            <a:r>
              <a:rPr lang="ru-RU" altLang="ru-RU" sz="2400" b="1" u="sng" dirty="0" smtClean="0">
                <a:latin typeface="Times New Roman" pitchFamily="18" charset="0"/>
              </a:rPr>
              <a:t/>
            </a:r>
            <a:br>
              <a:rPr lang="ru-RU" altLang="ru-RU" sz="2400" b="1" u="sng" dirty="0" smtClean="0">
                <a:latin typeface="Times New Roman" pitchFamily="18" charset="0"/>
              </a:rPr>
            </a:br>
            <a:endParaRPr lang="ru-RU" altLang="ru-RU" sz="2400" b="1" u="sng" dirty="0" smtClean="0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132856"/>
            <a:ext cx="8424936" cy="381709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Образовательные учреждения совместно с органами социальной защиты населения, органами здравоохранения обеспечивают дошкольное, внешкольное воспитание и образование детей-инвалидов, получение     инвалидами среднего общего образования, среднего профессионального и высшего профессионального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образования  в соответствии с индивидуальной программой реабилитации</a:t>
            </a:r>
            <a:r>
              <a:rPr lang="en-US" alt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ИПР).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altLang="ru-RU" sz="2000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Федеральный закон от 29.12.2012 N 273-ФЗ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875"/>
            <a:ext cx="9144000" cy="4560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обучающийся с ограниченными возможностями здоровья (ОВЗ) - физическое лицо, имеющее </a:t>
            </a:r>
            <a:r>
              <a:rPr lang="ru-RU" altLang="ru-RU" sz="2400" u="sng" dirty="0" smtClean="0">
                <a:latin typeface="Times New Roman" pitchFamily="18" charset="0"/>
              </a:rPr>
              <a:t>недостатки</a:t>
            </a:r>
            <a:r>
              <a:rPr lang="ru-RU" altLang="ru-RU" sz="2400" dirty="0" smtClean="0">
                <a:latin typeface="Times New Roman" pitchFamily="18" charset="0"/>
              </a:rPr>
              <a:t> в физическом и (или) психологическом развитии, </a:t>
            </a:r>
            <a:r>
              <a:rPr lang="ru-RU" altLang="ru-RU" sz="2400" u="sng" dirty="0" smtClean="0">
                <a:latin typeface="Times New Roman" pitchFamily="18" charset="0"/>
              </a:rPr>
              <a:t>подтвержденные психолого-медико-педагогической комиссией</a:t>
            </a:r>
            <a:r>
              <a:rPr lang="ru-RU" altLang="ru-RU" sz="2400" dirty="0" smtClean="0">
                <a:latin typeface="Times New Roman" pitchFamily="18" charset="0"/>
              </a:rPr>
              <a:t> и препятствующие получению образования без создания специальных условий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latin typeface="Times New Roman" pitchFamily="18" charset="0"/>
              </a:rPr>
              <a:t>индивидуальный учебный план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обучающегося; </a:t>
            </a:r>
          </a:p>
        </p:txBody>
      </p:sp>
      <p:pic>
        <p:nvPicPr>
          <p:cNvPr id="4" name="Picture 2" descr="http://krilya.tv/images/44205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72219"/>
            <a:ext cx="2832249" cy="231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1331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Cambria</vt:lpstr>
      <vt:lpstr>Comic Sans MS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 Организация работы с детьми с ОВЗ Инклюзивное образование (нормативно- правовая база) Хорошева Л.И., заместитель директора по УВР</vt:lpstr>
      <vt:lpstr>Презентация PowerPoint</vt:lpstr>
      <vt:lpstr>Презентация PowerPoint</vt:lpstr>
      <vt:lpstr>Презентация PowerPoint</vt:lpstr>
      <vt:lpstr>Инклюзивное образование</vt:lpstr>
      <vt:lpstr>  Федеральный закон от 3 мая 2012 г. № 46-ФЗ «О ратификации Конвенции о правах инвалидов» </vt:lpstr>
      <vt:lpstr>Право на образование Статья 18 Федерального закона от 24 ноября 1995 г. № 181-ФЗ  «О социальной защите инвалидов в Российской Федерации» </vt:lpstr>
      <vt:lpstr>Федеральный закон от 29.12.2012 N 273-ФЗ «Об образовании в Российской Федерации»</vt:lpstr>
      <vt:lpstr>Статья 55. Общие  требования к приему на обучение в организацию, осуществляющую образовательную деятельность</vt:lpstr>
      <vt:lpstr>Статья 44. Права, обязанности и ответственность в сфере образования родителей (законных представителей) несовершеннолетних обучающихся</vt:lpstr>
      <vt:lpstr>Статья 63. Семейного кодекса РФ</vt:lpstr>
      <vt:lpstr>Положение о психолого-медико-педагогической комиссии Москва Утверждено Приказом Министерства образования и науки Российской Федерации от 20 сентября 2013 год  N 1082 г. )</vt:lpstr>
      <vt:lpstr>Основные направления деятельности и права комиссии</vt:lpstr>
      <vt:lpstr>Приказ Министерства образования и науки РФ от 19 декабря 2014 г. N 1598 "Об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здоровья"</vt:lpstr>
      <vt:lpstr>Презентация PowerPoint</vt:lpstr>
      <vt:lpstr>Презентация PowerPoint</vt:lpstr>
      <vt:lpstr>Сопровождение детей с ОВЗ</vt:lpstr>
      <vt:lpstr>Комментарии к ФЗ №273</vt:lpstr>
      <vt:lpstr>При инклюзивном образовании</vt:lpstr>
      <vt:lpstr>2. Содержание и организация системы контроля и оценки предметных результатов (из Положения об оценивании) </vt:lpstr>
      <vt:lpstr>Индивидуальная адаптированная программа для ученика</vt:lpstr>
      <vt:lpstr>Глоссарий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детьми с ОВЗ</dc:title>
  <cp:lastModifiedBy>Admin</cp:lastModifiedBy>
  <cp:revision>26</cp:revision>
  <cp:lastPrinted>2017-05-24T07:32:44Z</cp:lastPrinted>
  <dcterms:modified xsi:type="dcterms:W3CDTF">2020-11-01T17:21:18Z</dcterms:modified>
</cp:coreProperties>
</file>