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70" r:id="rId5"/>
    <p:sldId id="257" r:id="rId6"/>
    <p:sldId id="258" r:id="rId7"/>
    <p:sldId id="259" r:id="rId8"/>
    <p:sldId id="260" r:id="rId9"/>
    <p:sldId id="261" r:id="rId10"/>
    <p:sldId id="262" r:id="rId11"/>
    <p:sldId id="263" r:id="rId12"/>
    <p:sldId id="281" r:id="rId13"/>
    <p:sldId id="282" r:id="rId14"/>
    <p:sldId id="283" r:id="rId15"/>
    <p:sldId id="284" r:id="rId16"/>
    <p:sldId id="285" r:id="rId17"/>
    <p:sldId id="286" r:id="rId18"/>
    <p:sldId id="287" r:id="rId19"/>
    <p:sldId id="289" r:id="rId20"/>
    <p:sldId id="290" r:id="rId21"/>
    <p:sldId id="264" r:id="rId22"/>
    <p:sldId id="265" r:id="rId23"/>
    <p:sldId id="266" r:id="rId24"/>
    <p:sldId id="271" r:id="rId25"/>
    <p:sldId id="272" r:id="rId26"/>
    <p:sldId id="273" r:id="rId27"/>
    <p:sldId id="274" r:id="rId28"/>
    <p:sldId id="275" r:id="rId29"/>
    <p:sldId id="276" r:id="rId30"/>
    <p:sldId id="277" r:id="rId31"/>
    <p:sldId id="278" r:id="rId32"/>
    <p:sldId id="279" r:id="rId33"/>
    <p:sldId id="280" r:id="rId34"/>
    <p:sldId id="28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361A4C-C919-4262-9AC8-495AFE8CA6C1}" type="datetimeFigureOut">
              <a:rPr lang="ru-RU" smtClean="0"/>
              <a:pPr/>
              <a:t>26.10.2020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E9ACEF1C-26F9-4804-9FBE-EF6FF14A13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361A4C-C919-4262-9AC8-495AFE8CA6C1}"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CEF1C-26F9-4804-9FBE-EF6FF14A13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23361A4C-C919-4262-9AC8-495AFE8CA6C1}" type="datetimeFigureOut">
              <a:rPr lang="ru-RU" smtClean="0"/>
              <a:pPr/>
              <a:t>26.10.2020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E9ACEF1C-26F9-4804-9FBE-EF6FF14A13E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3361A4C-C919-4262-9AC8-495AFE8CA6C1}"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E9ACEF1C-26F9-4804-9FBE-EF6FF14A13EC}"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361A4C-C919-4262-9AC8-495AFE8CA6C1}" type="datetimeFigureOut">
              <a:rPr lang="ru-RU" smtClean="0"/>
              <a:pPr/>
              <a:t>26.10.2020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9ACEF1C-26F9-4804-9FBE-EF6FF14A13EC}"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23361A4C-C919-4262-9AC8-495AFE8CA6C1}" type="datetimeFigureOut">
              <a:rPr lang="ru-RU" smtClean="0"/>
              <a:pPr/>
              <a:t>26.10.2020</a:t>
            </a:fld>
            <a:endParaRPr lang="ru-RU"/>
          </a:p>
        </p:txBody>
      </p:sp>
      <p:sp>
        <p:nvSpPr>
          <p:cNvPr id="10" name="Номер слайда 9"/>
          <p:cNvSpPr>
            <a:spLocks noGrp="1"/>
          </p:cNvSpPr>
          <p:nvPr>
            <p:ph type="sldNum" sz="quarter" idx="16"/>
          </p:nvPr>
        </p:nvSpPr>
        <p:spPr/>
        <p:txBody>
          <a:bodyPr rtlCol="0"/>
          <a:lstStyle/>
          <a:p>
            <a:fld id="{E9ACEF1C-26F9-4804-9FBE-EF6FF14A13EC}"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23361A4C-C919-4262-9AC8-495AFE8CA6C1}" type="datetimeFigureOut">
              <a:rPr lang="ru-RU" smtClean="0"/>
              <a:pPr/>
              <a:t>26.10.2020</a:t>
            </a:fld>
            <a:endParaRPr lang="ru-RU"/>
          </a:p>
        </p:txBody>
      </p:sp>
      <p:sp>
        <p:nvSpPr>
          <p:cNvPr id="12" name="Номер слайда 11"/>
          <p:cNvSpPr>
            <a:spLocks noGrp="1"/>
          </p:cNvSpPr>
          <p:nvPr>
            <p:ph type="sldNum" sz="quarter" idx="16"/>
          </p:nvPr>
        </p:nvSpPr>
        <p:spPr/>
        <p:txBody>
          <a:bodyPr rtlCol="0"/>
          <a:lstStyle/>
          <a:p>
            <a:fld id="{E9ACEF1C-26F9-4804-9FBE-EF6FF14A13EC}"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3361A4C-C919-4262-9AC8-495AFE8CA6C1}" type="datetimeFigureOut">
              <a:rPr lang="ru-RU" smtClean="0"/>
              <a:pPr/>
              <a:t>26.10.2020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E9ACEF1C-26F9-4804-9FBE-EF6FF14A13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361A4C-C919-4262-9AC8-495AFE8CA6C1}" type="datetimeFigureOut">
              <a:rPr lang="ru-RU" smtClean="0"/>
              <a:pPr/>
              <a:t>26.10.2020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E9ACEF1C-26F9-4804-9FBE-EF6FF14A13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3361A4C-C919-4262-9AC8-495AFE8CA6C1}" type="datetimeFigureOut">
              <a:rPr lang="ru-RU" smtClean="0"/>
              <a:pPr/>
              <a:t>26.10.2020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E9ACEF1C-26F9-4804-9FBE-EF6FF14A13EC}"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23361A4C-C919-4262-9AC8-495AFE8CA6C1}" type="datetimeFigureOut">
              <a:rPr lang="ru-RU" smtClean="0"/>
              <a:pPr/>
              <a:t>26.10.2020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E9ACEF1C-26F9-4804-9FBE-EF6FF14A13EC}"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361A4C-C919-4262-9AC8-495AFE8CA6C1}" type="datetimeFigureOut">
              <a:rPr lang="ru-RU" smtClean="0"/>
              <a:pPr/>
              <a:t>26.10.2020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9ACEF1C-26F9-4804-9FBE-EF6FF14A13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smtClean="0"/>
              <a:t>Подготовка к итоговому сочинению</a:t>
            </a:r>
            <a:endParaRPr lang="ru-RU" dirty="0"/>
          </a:p>
        </p:txBody>
      </p:sp>
      <p:sp>
        <p:nvSpPr>
          <p:cNvPr id="5" name="Подзаголовок 4"/>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quarter" idx="1"/>
          </p:nvPr>
        </p:nvPicPr>
        <p:blipFill>
          <a:blip r:embed="rId2"/>
          <a:stretch>
            <a:fillRect/>
          </a:stretch>
        </p:blipFill>
        <p:spPr bwMode="auto">
          <a:xfrm>
            <a:off x="870427" y="2033814"/>
            <a:ext cx="7638096" cy="362857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quarter" idx="1"/>
          </p:nvPr>
        </p:nvPicPr>
        <p:blipFill>
          <a:blip r:embed="rId2"/>
          <a:stretch>
            <a:fillRect/>
          </a:stretch>
        </p:blipFill>
        <p:spPr bwMode="auto">
          <a:xfrm>
            <a:off x="1232332" y="1895719"/>
            <a:ext cx="6914286" cy="39047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Выполнение требования №1 </a:t>
            </a:r>
            <a:br>
              <a:rPr lang="ru-RU" dirty="0" smtClean="0"/>
            </a:br>
            <a:r>
              <a:rPr lang="ru-RU" dirty="0" smtClean="0"/>
              <a:t>(объём сочинения)</a:t>
            </a:r>
            <a:endParaRPr lang="ru-RU" dirty="0"/>
          </a:p>
        </p:txBody>
      </p:sp>
      <p:sp>
        <p:nvSpPr>
          <p:cNvPr id="3" name="Содержимое 2"/>
          <p:cNvSpPr>
            <a:spLocks noGrp="1"/>
          </p:cNvSpPr>
          <p:nvPr>
            <p:ph sz="quarter" idx="1"/>
          </p:nvPr>
        </p:nvSpPr>
        <p:spPr/>
        <p:txBody>
          <a:bodyPr>
            <a:normAutofit fontScale="92500" lnSpcReduction="10000"/>
          </a:bodyPr>
          <a:lstStyle/>
          <a:p>
            <a:pPr>
              <a:buNone/>
            </a:pPr>
            <a:r>
              <a:rPr lang="ru-RU" dirty="0" smtClean="0">
                <a:solidFill>
                  <a:srgbClr val="FF0000"/>
                </a:solidFill>
              </a:rPr>
              <a:t>Качество </a:t>
            </a:r>
            <a:r>
              <a:rPr lang="ru-RU" dirty="0" smtClean="0">
                <a:solidFill>
                  <a:srgbClr val="FF0000"/>
                </a:solidFill>
              </a:rPr>
              <a:t>сочинения напрямую не зависит от </a:t>
            </a:r>
            <a:r>
              <a:rPr lang="ru-RU" dirty="0" smtClean="0">
                <a:solidFill>
                  <a:srgbClr val="FF0000"/>
                </a:solidFill>
              </a:rPr>
              <a:t>объема</a:t>
            </a:r>
          </a:p>
          <a:p>
            <a:r>
              <a:rPr lang="ru-RU" dirty="0" smtClean="0"/>
              <a:t>Превышение рекомендованного объема в 350 </a:t>
            </a:r>
            <a:r>
              <a:rPr lang="ru-RU" dirty="0" smtClean="0"/>
              <a:t>слов:</a:t>
            </a:r>
          </a:p>
          <a:p>
            <a:pPr>
              <a:buNone/>
            </a:pPr>
            <a:r>
              <a:rPr lang="ru-RU" dirty="0" smtClean="0"/>
              <a:t>	</a:t>
            </a:r>
            <a:r>
              <a:rPr lang="ru-RU" dirty="0" smtClean="0"/>
              <a:t>-  </a:t>
            </a:r>
            <a:r>
              <a:rPr lang="ru-RU" dirty="0" smtClean="0"/>
              <a:t>выпускники </a:t>
            </a:r>
            <a:r>
              <a:rPr lang="ru-RU" dirty="0" smtClean="0"/>
              <a:t>свободно </a:t>
            </a:r>
            <a:r>
              <a:rPr lang="ru-RU" dirty="0" smtClean="0"/>
              <a:t>излагают свои мысли в письменной форме, </a:t>
            </a:r>
            <a:r>
              <a:rPr lang="ru-RU" dirty="0" err="1" smtClean="0"/>
              <a:t>многоаспектно</a:t>
            </a:r>
            <a:r>
              <a:rPr lang="ru-RU" dirty="0" smtClean="0"/>
              <a:t> рассматривают выбранную тему, легко оперируют литературными примерами. </a:t>
            </a:r>
          </a:p>
          <a:p>
            <a:pPr>
              <a:buNone/>
            </a:pPr>
            <a:r>
              <a:rPr lang="ru-RU" dirty="0" smtClean="0"/>
              <a:t>	- авторы сочинений, привлекая </a:t>
            </a:r>
            <a:r>
              <a:rPr lang="ru-RU" dirty="0" smtClean="0"/>
              <a:t>литературный материал для иллюстрирования своего рассуждения, </a:t>
            </a:r>
            <a:r>
              <a:rPr lang="ru-RU" dirty="0" smtClean="0"/>
              <a:t>сбиваются </a:t>
            </a:r>
            <a:r>
              <a:rPr lang="ru-RU" dirty="0" smtClean="0"/>
              <a:t>на его более или менее подробный пересказ.</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Выполнение требования №1 </a:t>
            </a:r>
            <a:br>
              <a:rPr lang="ru-RU" dirty="0" smtClean="0"/>
            </a:br>
            <a:r>
              <a:rPr lang="ru-RU" dirty="0" smtClean="0"/>
              <a:t>(объём сочинения)</a:t>
            </a:r>
            <a:endParaRPr lang="ru-RU" dirty="0"/>
          </a:p>
        </p:txBody>
      </p:sp>
      <p:sp>
        <p:nvSpPr>
          <p:cNvPr id="3" name="Содержимое 2"/>
          <p:cNvSpPr>
            <a:spLocks noGrp="1"/>
          </p:cNvSpPr>
          <p:nvPr>
            <p:ph sz="quarter" idx="1"/>
          </p:nvPr>
        </p:nvSpPr>
        <p:spPr/>
        <p:txBody>
          <a:bodyPr>
            <a:normAutofit fontScale="77500" lnSpcReduction="20000"/>
          </a:bodyPr>
          <a:lstStyle/>
          <a:p>
            <a:pPr>
              <a:buNone/>
            </a:pPr>
            <a:r>
              <a:rPr lang="ru-RU" sz="2700" dirty="0" smtClean="0">
                <a:solidFill>
                  <a:srgbClr val="FF0000"/>
                </a:solidFill>
              </a:rPr>
              <a:t>Качество сочинения напрямую не зависит </a:t>
            </a:r>
            <a:r>
              <a:rPr lang="ru-RU" sz="2700" dirty="0" smtClean="0">
                <a:solidFill>
                  <a:srgbClr val="FF0000"/>
                </a:solidFill>
              </a:rPr>
              <a:t>от объёма</a:t>
            </a:r>
          </a:p>
          <a:p>
            <a:pPr>
              <a:buFont typeface="Wingdings" pitchFamily="2" charset="2"/>
              <a:buChar char="q"/>
            </a:pPr>
            <a:r>
              <a:rPr lang="ru-RU" sz="2700" dirty="0" smtClean="0"/>
              <a:t>«Маленькие» работы: </a:t>
            </a:r>
            <a:r>
              <a:rPr lang="ru-RU" sz="2800" dirty="0" smtClean="0"/>
              <a:t>объем </a:t>
            </a:r>
            <a:r>
              <a:rPr lang="ru-RU" sz="2800" dirty="0" smtClean="0"/>
              <a:t>от 250 до 300 </a:t>
            </a:r>
            <a:r>
              <a:rPr lang="ru-RU" sz="2800" dirty="0" smtClean="0"/>
              <a:t>слов</a:t>
            </a:r>
          </a:p>
          <a:p>
            <a:pPr>
              <a:buFont typeface="Wingdings" pitchFamily="2" charset="2"/>
              <a:buChar char="q"/>
            </a:pPr>
            <a:r>
              <a:rPr lang="ru-RU" sz="2800" dirty="0" smtClean="0"/>
              <a:t>выпускники</a:t>
            </a:r>
            <a:r>
              <a:rPr lang="ru-RU" sz="2800" dirty="0" smtClean="0"/>
              <a:t>, набрав необходимое количество слов, </a:t>
            </a:r>
            <a:r>
              <a:rPr lang="ru-RU" sz="2800" dirty="0" smtClean="0"/>
              <a:t>сворачивают </a:t>
            </a:r>
            <a:r>
              <a:rPr lang="ru-RU" sz="2800" dirty="0" smtClean="0"/>
              <a:t>рассуждение и переходят к заключению или, если требование к объему еще не достигнуто, добавляют в работу второй (реже третий) литературный пример, пренебрегая композиционной стройностью и соразмерностью </a:t>
            </a:r>
            <a:r>
              <a:rPr lang="ru-RU" sz="2800" dirty="0" smtClean="0"/>
              <a:t>частей</a:t>
            </a:r>
          </a:p>
          <a:p>
            <a:pPr>
              <a:buFont typeface="Wingdings" pitchFamily="2" charset="2"/>
              <a:buChar char="q"/>
            </a:pPr>
            <a:r>
              <a:rPr lang="ru-RU" sz="2800" dirty="0" smtClean="0"/>
              <a:t>участники </a:t>
            </a:r>
            <a:r>
              <a:rPr lang="ru-RU" sz="2800" dirty="0" smtClean="0"/>
              <a:t>итогового сочинения с низким уровнем подготовки </a:t>
            </a:r>
            <a:r>
              <a:rPr lang="ru-RU" sz="2800" dirty="0" smtClean="0"/>
              <a:t>достигают </a:t>
            </a:r>
            <a:r>
              <a:rPr lang="ru-RU" sz="2800" dirty="0" smtClean="0"/>
              <a:t>минимально необходимого объема сочинения </a:t>
            </a:r>
            <a:r>
              <a:rPr lang="ru-RU" sz="2800" dirty="0" smtClean="0"/>
              <a:t>за </a:t>
            </a:r>
            <a:r>
              <a:rPr lang="ru-RU" sz="2800" dirty="0" smtClean="0"/>
              <a:t>счет «нанизывания» </a:t>
            </a:r>
            <a:r>
              <a:rPr lang="ru-RU" sz="2800" dirty="0" smtClean="0"/>
              <a:t>примеров </a:t>
            </a:r>
          </a:p>
          <a:p>
            <a:pPr>
              <a:buFont typeface="Wingdings" pitchFamily="2" charset="2"/>
              <a:buChar char="q"/>
            </a:pPr>
            <a:r>
              <a:rPr lang="ru-RU" sz="2800" dirty="0" smtClean="0"/>
              <a:t>формальные способы «раздувания» объема: повторяется один и тот же тезис с использованием синонимичной замены, включаются в работу определения ключевых понятий, прямо не связанных с темой, излишне подробно пересказывается литературный источник и т.д.</a:t>
            </a:r>
          </a:p>
          <a:p>
            <a:pPr>
              <a:buNone/>
            </a:pPr>
            <a:endParaRPr lang="ru-RU"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53400" cy="990600"/>
          </a:xfrm>
        </p:spPr>
        <p:txBody>
          <a:bodyPr>
            <a:normAutofit fontScale="90000"/>
          </a:bodyPr>
          <a:lstStyle/>
          <a:p>
            <a:r>
              <a:rPr lang="ru-RU" sz="3100" b="1" dirty="0" smtClean="0"/>
              <a:t>Выполнение требования № 2 «Самостоятельность написания итогового сочинения</a:t>
            </a:r>
            <a:r>
              <a:rPr lang="ru-RU" sz="3100" b="1" dirty="0" smtClean="0"/>
              <a:t>»</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solidFill>
                  <a:srgbClr val="FF0000"/>
                </a:solidFill>
              </a:rPr>
              <a:t>Важно объяснить ученикам опасность и бессмысленность списывания из любых источников!</a:t>
            </a:r>
          </a:p>
          <a:p>
            <a:r>
              <a:rPr lang="ru-RU" dirty="0" smtClean="0"/>
              <a:t>Пример оценки сочинения  по требованию №2 (ФИПИ ):</a:t>
            </a:r>
          </a:p>
          <a:p>
            <a:pPr>
              <a:buNone/>
            </a:pPr>
            <a:r>
              <a:rPr lang="ru-RU" dirty="0" smtClean="0"/>
              <a:t>	«Так </a:t>
            </a:r>
            <a:r>
              <a:rPr lang="ru-RU" dirty="0" smtClean="0"/>
              <a:t>как текст итогового сочинения не полностью, а только частично совпадает с </a:t>
            </a:r>
            <a:r>
              <a:rPr lang="ru-RU" dirty="0" err="1" smtClean="0"/>
              <a:t>интернет-источником</a:t>
            </a:r>
            <a:r>
              <a:rPr lang="ru-RU" dirty="0" smtClean="0"/>
              <a:t>, можно предположить, что выпускник в подготовительный период либо выучил его и включил в работу в близком к тексту пересказе, либо воспользовался на экзамене домашней заготовкой или выходом в Интернет, но включил чужой текст не дословно, а частично изменив.</a:t>
            </a:r>
          </a:p>
          <a:p>
            <a:pPr>
              <a:buNone/>
            </a:pPr>
            <a:r>
              <a:rPr lang="ru-RU" dirty="0" smtClean="0"/>
              <a:t>	Однако </a:t>
            </a:r>
            <a:r>
              <a:rPr lang="ru-RU" dirty="0" smtClean="0"/>
              <a:t>в сочинении объемом в 253 слова фрагмент из 166 (43+81+42) слов (65,6% текста) совпадает с источником из Интернета, что не позволяет оценить сочинение положительно по требованию </a:t>
            </a:r>
            <a:r>
              <a:rPr lang="ru-RU" dirty="0" smtClean="0"/>
              <a:t>2».</a:t>
            </a:r>
            <a:endParaRPr lang="ru-RU" dirty="0" smtClean="0"/>
          </a:p>
          <a:p>
            <a:pPr>
              <a:buFont typeface="Wingdings" pitchFamily="2" charset="2"/>
              <a:buChar char="q"/>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Признаки </a:t>
            </a:r>
            <a:r>
              <a:rPr lang="ru-RU" sz="4000" dirty="0" smtClean="0"/>
              <a:t>несамостоятельно выполненных сочинений:</a:t>
            </a:r>
            <a:endParaRPr lang="ru-RU" dirty="0"/>
          </a:p>
        </p:txBody>
      </p:sp>
      <p:sp>
        <p:nvSpPr>
          <p:cNvPr id="3" name="Содержимое 2"/>
          <p:cNvSpPr>
            <a:spLocks noGrp="1"/>
          </p:cNvSpPr>
          <p:nvPr>
            <p:ph sz="quarter" idx="1"/>
          </p:nvPr>
        </p:nvSpPr>
        <p:spPr/>
        <p:txBody>
          <a:bodyPr>
            <a:normAutofit fontScale="70000" lnSpcReduction="20000"/>
          </a:bodyPr>
          <a:lstStyle/>
          <a:p>
            <a:pPr lvl="0"/>
            <a:r>
              <a:rPr lang="ru-RU" dirty="0" smtClean="0"/>
              <a:t>несоответствие сочинения теме; </a:t>
            </a:r>
          </a:p>
          <a:p>
            <a:pPr lvl="0"/>
            <a:r>
              <a:rPr lang="ru-RU" dirty="0" smtClean="0"/>
              <a:t>воспроизведение по памяти объемных цитат и </a:t>
            </a:r>
            <a:r>
              <a:rPr lang="ru-RU" dirty="0" smtClean="0"/>
              <a:t>эпиграфов  (их </a:t>
            </a:r>
            <a:r>
              <a:rPr lang="ru-RU" dirty="0" smtClean="0"/>
              <a:t>стало значительно меньше);</a:t>
            </a:r>
          </a:p>
          <a:p>
            <a:pPr lvl="0"/>
            <a:r>
              <a:rPr lang="ru-RU" dirty="0" smtClean="0"/>
              <a:t>использование цитат (в том числе объемных) и афоризмов, авторство которых принадлежит малоизвестным мыслителям и писателям; </a:t>
            </a:r>
          </a:p>
          <a:p>
            <a:pPr lvl="0"/>
            <a:r>
              <a:rPr lang="ru-RU" dirty="0" smtClean="0"/>
              <a:t>«кочующие» из работы в работу аргументы, многообразные повторы, тиражирование одних и тех же ошибок;</a:t>
            </a:r>
          </a:p>
          <a:p>
            <a:pPr lvl="0"/>
            <a:r>
              <a:rPr lang="ru-RU" dirty="0" smtClean="0"/>
              <a:t>стилистически «гладкие» предложения и целые абзацы на фоне общего низкого качества текста; </a:t>
            </a:r>
          </a:p>
          <a:p>
            <a:pPr lvl="0"/>
            <a:r>
              <a:rPr lang="ru-RU" dirty="0" smtClean="0"/>
              <a:t>привлечение дополнительных материалов (от готовых вступлений и заключений и узнаваемо повторяющихся аргументов до цитат из комментария к открытым направлениям тем);</a:t>
            </a:r>
          </a:p>
          <a:p>
            <a:pPr lvl="0"/>
            <a:r>
              <a:rPr lang="ru-RU" dirty="0" smtClean="0"/>
              <a:t>заметные нарушения логики между самостоятельными и заимствованными текстовыми сегментами и др.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Выполнение условий критерия № 1 «Соответствие теме</a:t>
            </a:r>
            <a:r>
              <a:rPr lang="ru-RU" sz="3600" b="1" dirty="0" smtClean="0"/>
              <a:t>»</a:t>
            </a:r>
            <a:endParaRPr lang="ru-RU" dirty="0"/>
          </a:p>
        </p:txBody>
      </p:sp>
      <p:sp>
        <p:nvSpPr>
          <p:cNvPr id="3" name="Содержимое 2"/>
          <p:cNvSpPr>
            <a:spLocks noGrp="1"/>
          </p:cNvSpPr>
          <p:nvPr>
            <p:ph sz="quarter" idx="1"/>
          </p:nvPr>
        </p:nvSpPr>
        <p:spPr/>
        <p:txBody>
          <a:bodyPr>
            <a:normAutofit fontScale="92500"/>
          </a:bodyPr>
          <a:lstStyle/>
          <a:p>
            <a:r>
              <a:rPr lang="ru-RU" dirty="0" smtClean="0">
                <a:solidFill>
                  <a:srgbClr val="FF0000"/>
                </a:solidFill>
              </a:rPr>
              <a:t>Положительные стороны работ:</a:t>
            </a:r>
          </a:p>
          <a:p>
            <a:pPr lvl="0">
              <a:buNone/>
            </a:pPr>
            <a:r>
              <a:rPr lang="ru-RU" sz="2400" dirty="0" smtClean="0"/>
              <a:t>1</a:t>
            </a:r>
            <a:r>
              <a:rPr lang="ru-RU" sz="2400" dirty="0" smtClean="0"/>
              <a:t>. Понимание </a:t>
            </a:r>
            <a:r>
              <a:rPr lang="ru-RU" sz="2400" dirty="0" smtClean="0"/>
              <a:t>сущности темы сочинения и выявление смысла ключевых </a:t>
            </a:r>
            <a:r>
              <a:rPr lang="ru-RU" sz="2400" dirty="0" smtClean="0"/>
              <a:t>понятий (словарная работа).</a:t>
            </a:r>
          </a:p>
          <a:p>
            <a:pPr>
              <a:buNone/>
            </a:pPr>
            <a:r>
              <a:rPr lang="ru-RU" sz="2400" dirty="0" smtClean="0"/>
              <a:t>2</a:t>
            </a:r>
            <a:r>
              <a:rPr lang="ru-RU" sz="2400" dirty="0" smtClean="0"/>
              <a:t>. </a:t>
            </a:r>
            <a:r>
              <a:rPr lang="ru-RU" sz="2400" dirty="0" smtClean="0"/>
              <a:t>Способность подойти к проблеме с разных </a:t>
            </a:r>
            <a:r>
              <a:rPr lang="ru-RU" sz="2400" dirty="0" smtClean="0"/>
              <a:t>сторон</a:t>
            </a:r>
          </a:p>
          <a:p>
            <a:pPr>
              <a:buNone/>
            </a:pPr>
            <a:r>
              <a:rPr lang="ru-RU" sz="2400" dirty="0" smtClean="0"/>
              <a:t>3. </a:t>
            </a:r>
            <a:r>
              <a:rPr lang="ru-RU" sz="2400" dirty="0" smtClean="0"/>
              <a:t>Умение продуктивно сузить тему, выбрать путь ее </a:t>
            </a:r>
            <a:r>
              <a:rPr lang="ru-RU" sz="2400" dirty="0" smtClean="0"/>
              <a:t>раскрытия. </a:t>
            </a:r>
            <a:r>
              <a:rPr lang="ru-RU" sz="2400" b="1" dirty="0" smtClean="0"/>
              <a:t>Типичный</a:t>
            </a:r>
            <a:r>
              <a:rPr lang="ru-RU" sz="2400" dirty="0" smtClean="0"/>
              <a:t> путь - </a:t>
            </a:r>
            <a:r>
              <a:rPr lang="ru-RU" sz="2400" dirty="0" smtClean="0"/>
              <a:t>движение от собственного </a:t>
            </a:r>
            <a:r>
              <a:rPr lang="ru-RU" sz="2400" dirty="0" smtClean="0"/>
              <a:t>размышления (первая </a:t>
            </a:r>
            <a:r>
              <a:rPr lang="ru-RU" sz="2400" dirty="0" smtClean="0"/>
              <a:t>часть </a:t>
            </a:r>
            <a:r>
              <a:rPr lang="ru-RU" sz="2400" dirty="0" smtClean="0"/>
              <a:t>сочинения) </a:t>
            </a:r>
            <a:r>
              <a:rPr lang="ru-RU" sz="2400" dirty="0" smtClean="0"/>
              <a:t>к тексту литературного источника (вторая часть). </a:t>
            </a:r>
            <a:r>
              <a:rPr lang="ru-RU" sz="2400" dirty="0" smtClean="0"/>
              <a:t>Варианты:  обогащение </a:t>
            </a:r>
            <a:r>
              <a:rPr lang="ru-RU" sz="2400" dirty="0" smtClean="0"/>
              <a:t>основного тезиса в процессе рассуждения с попутным привлечением литературного </a:t>
            </a:r>
            <a:r>
              <a:rPr lang="ru-RU" sz="2400" dirty="0" smtClean="0"/>
              <a:t>материала;  формулирование ключевых вопросов </a:t>
            </a:r>
            <a:r>
              <a:rPr lang="ru-RU" sz="2400" dirty="0" smtClean="0"/>
              <a:t>темы с последующим поиском ответов в произведениях классической и современной литературы. </a:t>
            </a:r>
          </a:p>
          <a:p>
            <a:pPr lvl="0">
              <a:buNone/>
            </a:pPr>
            <a:endParaRPr lang="ru-RU" sz="2400" dirty="0" smtClean="0"/>
          </a:p>
          <a:p>
            <a:pPr>
              <a:buNone/>
            </a:pPr>
            <a:endParaRPr lang="ru-RU" sz="2400" dirty="0" smtClean="0"/>
          </a:p>
          <a:p>
            <a:pPr lvl="0">
              <a:buNone/>
            </a:pPr>
            <a:endParaRPr lang="ru-RU" dirty="0" smtClean="0"/>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i="1" dirty="0" smtClean="0"/>
              <a:t>Типичные недостатки сочинений, выявленные при их оценивании по критерию 1,  и пути их </a:t>
            </a:r>
            <a:r>
              <a:rPr lang="ru-RU" sz="2700" b="1" i="1" dirty="0" smtClean="0"/>
              <a:t>преодоления</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solidFill>
                  <a:srgbClr val="FF0000"/>
                </a:solidFill>
              </a:rPr>
              <a:t>Неумение </a:t>
            </a:r>
            <a:r>
              <a:rPr lang="ru-RU" dirty="0" smtClean="0">
                <a:solidFill>
                  <a:srgbClr val="FF0000"/>
                </a:solidFill>
              </a:rPr>
              <a:t>(или </a:t>
            </a:r>
            <a:r>
              <a:rPr lang="ru-RU" dirty="0" smtClean="0">
                <a:solidFill>
                  <a:srgbClr val="FF0000"/>
                </a:solidFill>
              </a:rPr>
              <a:t>нежелание) </a:t>
            </a:r>
            <a:r>
              <a:rPr lang="ru-RU" dirty="0" smtClean="0">
                <a:solidFill>
                  <a:srgbClr val="FF0000"/>
                </a:solidFill>
              </a:rPr>
              <a:t>участника полноценно осмыслить </a:t>
            </a:r>
            <a:r>
              <a:rPr lang="ru-RU" dirty="0" smtClean="0">
                <a:solidFill>
                  <a:srgbClr val="FF0000"/>
                </a:solidFill>
              </a:rPr>
              <a:t>тему. </a:t>
            </a:r>
          </a:p>
          <a:p>
            <a:pPr>
              <a:buNone/>
            </a:pPr>
            <a:r>
              <a:rPr lang="ru-RU" dirty="0" smtClean="0"/>
              <a:t>	Автор </a:t>
            </a:r>
            <a:r>
              <a:rPr lang="ru-RU" dirty="0" smtClean="0"/>
              <a:t>сочинения не умеет (или не </a:t>
            </a:r>
            <a:r>
              <a:rPr lang="ru-RU" dirty="0" smtClean="0"/>
              <a:t>считает необходимым</a:t>
            </a:r>
            <a:r>
              <a:rPr lang="ru-RU" dirty="0" smtClean="0"/>
              <a:t>) вычленять в теме констатирующую и вопросительную часть, выделять в ней ключевые слова, не понимает сути проблемного вопроса, который заключен в ее формулировке, и надеется на «домашние заготовки».</a:t>
            </a:r>
            <a:endParaRPr lang="ru-RU" dirty="0" smtClean="0"/>
          </a:p>
          <a:p>
            <a:r>
              <a:rPr lang="ru-RU" dirty="0" smtClean="0">
                <a:solidFill>
                  <a:srgbClr val="FF0000"/>
                </a:solidFill>
              </a:rPr>
              <a:t>Неготовность дать </a:t>
            </a:r>
            <a:r>
              <a:rPr lang="ru-RU" dirty="0" smtClean="0">
                <a:solidFill>
                  <a:srgbClr val="FF0000"/>
                </a:solidFill>
              </a:rPr>
              <a:t>адекватный </a:t>
            </a:r>
            <a:r>
              <a:rPr lang="ru-RU" dirty="0" smtClean="0">
                <a:solidFill>
                  <a:srgbClr val="FF0000"/>
                </a:solidFill>
              </a:rPr>
              <a:t>ответ на поставленный вопрос. </a:t>
            </a:r>
            <a:r>
              <a:rPr lang="ru-RU" dirty="0" smtClean="0"/>
              <a:t>Выпускник </a:t>
            </a:r>
            <a:r>
              <a:rPr lang="ru-RU" dirty="0" smtClean="0"/>
              <a:t>понимает тему правильно, видит нюансы конкретной формулировки, дает краткий ответ на нее, но быстро осознает, что больше ему сказать нечего. Для развернутого ответа выпускнику не хватает глубины мышления, богатства читательского опыта и словарного запаса, общекультурной компетентности</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Критерий №2. Аргументация. Привлечение литературного материала</a:t>
            </a:r>
            <a:endParaRPr lang="ru-RU" sz="3200" dirty="0"/>
          </a:p>
        </p:txBody>
      </p:sp>
      <p:sp>
        <p:nvSpPr>
          <p:cNvPr id="3" name="Содержимое 2"/>
          <p:cNvSpPr>
            <a:spLocks noGrp="1"/>
          </p:cNvSpPr>
          <p:nvPr>
            <p:ph sz="quarter" idx="1"/>
          </p:nvPr>
        </p:nvSpPr>
        <p:spPr/>
        <p:txBody>
          <a:bodyPr>
            <a:normAutofit fontScale="85000" lnSpcReduction="10000"/>
          </a:bodyPr>
          <a:lstStyle/>
          <a:p>
            <a:pPr lvl="0">
              <a:buNone/>
            </a:pPr>
            <a:r>
              <a:rPr lang="ru-RU" dirty="0" smtClean="0">
                <a:solidFill>
                  <a:srgbClr val="FF0000"/>
                </a:solidFill>
              </a:rPr>
              <a:t>Неудачные стратегии обращения к </a:t>
            </a:r>
            <a:r>
              <a:rPr lang="ru-RU" dirty="0" smtClean="0">
                <a:solidFill>
                  <a:srgbClr val="FF0000"/>
                </a:solidFill>
              </a:rPr>
              <a:t>литературному произведению</a:t>
            </a:r>
            <a:r>
              <a:rPr lang="ru-RU" dirty="0" smtClean="0">
                <a:solidFill>
                  <a:srgbClr val="FF0000"/>
                </a:solidFill>
              </a:rPr>
              <a:t>, как правило связаны с двумя факторами: </a:t>
            </a:r>
          </a:p>
          <a:p>
            <a:pPr lvl="0"/>
            <a:r>
              <a:rPr lang="ru-RU" dirty="0" smtClean="0"/>
              <a:t>выпускник не знает текста произведения, поэтому ограничивается несколькими скупыми фразами о нем (негативное следствие – вынужденное «нанизывание» аргументов); </a:t>
            </a:r>
          </a:p>
          <a:p>
            <a:pPr lvl="0"/>
            <a:r>
              <a:rPr lang="ru-RU" dirty="0" smtClean="0"/>
              <a:t>текст занимает доминирующую позицию: начав с аспектного пересказа, автор сочинения сбивается на подробный пересказ всего эпизода или характеристику образа (негативное следствие –  утрачивается связь с тезисом, аргумент разрушается).</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77500" lnSpcReduction="20000"/>
          </a:bodyPr>
          <a:lstStyle/>
          <a:p>
            <a:pPr>
              <a:buNone/>
            </a:pPr>
            <a:r>
              <a:rPr lang="ru-RU" b="1" dirty="0"/>
              <a:t>Обучение сочинению способствует реализации </a:t>
            </a:r>
            <a:r>
              <a:rPr lang="ru-RU" b="1" dirty="0" smtClean="0"/>
              <a:t>следующих важных </a:t>
            </a:r>
            <a:r>
              <a:rPr lang="ru-RU" b="1" dirty="0" err="1"/>
              <a:t>метапредметных</a:t>
            </a:r>
            <a:r>
              <a:rPr lang="ru-RU" b="1" dirty="0"/>
              <a:t> результатов, обозначенных в ФГОС среднего общего образования, а именно:</a:t>
            </a:r>
          </a:p>
          <a:p>
            <a:pPr lvl="0"/>
            <a:r>
              <a:rPr lang="ru-RU" dirty="0"/>
              <a:t>умение самостоятельно определять цели и составлять планы деятельности, осуществлять и корректировать</a:t>
            </a:r>
            <a:r>
              <a:rPr lang="ru-RU" b="1" dirty="0"/>
              <a:t> </a:t>
            </a:r>
            <a:r>
              <a:rPr lang="ru-RU" dirty="0"/>
              <a:t>их; </a:t>
            </a:r>
          </a:p>
          <a:p>
            <a:pPr lvl="0"/>
            <a:r>
              <a:rPr lang="ru-RU" dirty="0"/>
              <a:t>готовность к самостоятельному поиску решения практических задач;</a:t>
            </a:r>
          </a:p>
          <a:p>
            <a:pPr lvl="0"/>
            <a:r>
              <a:rPr lang="ru-RU" dirty="0"/>
              <a:t>владение навыками познавательной рефлексии как осознания совершаемых действий и мыслительных процессов, их результатов; </a:t>
            </a:r>
          </a:p>
          <a:p>
            <a:pPr lvl="0"/>
            <a:r>
              <a:rPr lang="ru-RU" dirty="0"/>
              <a:t>владение языковыми средствами – умение ясно, логично и точно излагать мысли, использовать адекватные языковые средства.</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Критерий №2. Аргументация. Привлечение литературного материала</a:t>
            </a:r>
            <a:endParaRPr lang="ru-RU" sz="3200" dirty="0"/>
          </a:p>
        </p:txBody>
      </p:sp>
      <p:sp>
        <p:nvSpPr>
          <p:cNvPr id="3" name="Содержимое 2"/>
          <p:cNvSpPr>
            <a:spLocks noGrp="1"/>
          </p:cNvSpPr>
          <p:nvPr>
            <p:ph sz="quarter" idx="1"/>
          </p:nvPr>
        </p:nvSpPr>
        <p:spPr/>
        <p:txBody>
          <a:bodyPr>
            <a:normAutofit fontScale="47500" lnSpcReduction="20000"/>
          </a:bodyPr>
          <a:lstStyle/>
          <a:p>
            <a:pPr lvl="0">
              <a:buNone/>
            </a:pPr>
            <a:r>
              <a:rPr lang="ru-RU" dirty="0" smtClean="0"/>
              <a:t>П</a:t>
            </a:r>
            <a:r>
              <a:rPr lang="ru-RU" dirty="0" smtClean="0"/>
              <a:t>роблемные </a:t>
            </a:r>
            <a:r>
              <a:rPr lang="ru-RU" dirty="0" smtClean="0"/>
              <a:t>зоны, связанные с выбором литературного произведения:</a:t>
            </a:r>
          </a:p>
          <a:p>
            <a:pPr lvl="0"/>
            <a:r>
              <a:rPr lang="ru-RU" dirty="0" smtClean="0"/>
              <a:t> неправомерность выбора того или иного литературного источника для подкрепления собственного рассуждения (редкие случаи);</a:t>
            </a:r>
          </a:p>
          <a:p>
            <a:pPr lvl="0"/>
            <a:r>
              <a:rPr lang="ru-RU" dirty="0" smtClean="0"/>
              <a:t>литературный пример выбирается на основе соответствия его содержания ключевым словам темы сочинения, тезисы подкрепляются общими рассуждениями о тексте в нужном для обоснования ракурсе (текст осмыслен на уровне самых общих рассуждений о его содержании, что не позволяет судить о подлинной начитанности выпускника и знании им конкретного литературного произведения);</a:t>
            </a:r>
          </a:p>
          <a:p>
            <a:pPr lvl="0"/>
            <a:r>
              <a:rPr lang="ru-RU" dirty="0" smtClean="0"/>
              <a:t>плохое знание выбранного для аргументации литературного произведения:</a:t>
            </a:r>
          </a:p>
          <a:p>
            <a:pPr lvl="0"/>
            <a:r>
              <a:rPr lang="ru-RU" dirty="0" smtClean="0"/>
              <a:t>выпускник ссылается на небольшой эпизод произведения и рассматривает его изолированно от остального текста как самостоятельный текст (так выходят из затруднительного положения неначитанные выпускники, создающие иллюзию полноценного обращения к литературному источнику); </a:t>
            </a:r>
          </a:p>
          <a:p>
            <a:pPr lvl="0"/>
            <a:r>
              <a:rPr lang="ru-RU" dirty="0" smtClean="0"/>
              <a:t> незнание контекста всего произведения, что приводит к фактическим ошибкам;</a:t>
            </a:r>
          </a:p>
          <a:p>
            <a:pPr lvl="0"/>
            <a:r>
              <a:rPr lang="ru-RU" dirty="0" smtClean="0"/>
              <a:t>для примера выбирается отдельный персонаж или </a:t>
            </a:r>
            <a:r>
              <a:rPr lang="ru-RU" dirty="0" err="1" smtClean="0"/>
              <a:t>микросюжет</a:t>
            </a:r>
            <a:r>
              <a:rPr lang="ru-RU" dirty="0" smtClean="0"/>
              <a:t>, рассматриваемый в рамках темы сочинения; </a:t>
            </a:r>
          </a:p>
          <a:p>
            <a:r>
              <a:rPr lang="ru-RU" dirty="0" smtClean="0"/>
              <a:t> предлагается примитивное толкование содержания литературного произведения, его упрощенное понимание; дается комментарий к литературному произведению с нарушением диапазона достоверной интерпретации; допускается искажение художественного текста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Критерий №2. Аргументация. Привлечение литературного материала</a:t>
            </a:r>
            <a:endParaRPr lang="ru-RU" sz="3600" dirty="0"/>
          </a:p>
        </p:txBody>
      </p:sp>
      <p:pic>
        <p:nvPicPr>
          <p:cNvPr id="8194" name="Picture 2"/>
          <p:cNvPicPr>
            <a:picLocks noGrp="1" noChangeAspect="1" noChangeArrowheads="1"/>
          </p:cNvPicPr>
          <p:nvPr>
            <p:ph sz="quarter" idx="1"/>
          </p:nvPr>
        </p:nvPicPr>
        <p:blipFill>
          <a:blip r:embed="rId2"/>
          <a:stretch>
            <a:fillRect/>
          </a:stretch>
        </p:blipFill>
        <p:spPr bwMode="auto">
          <a:xfrm>
            <a:off x="770427" y="1924290"/>
            <a:ext cx="7838096" cy="384761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Критерий №3. Композиция и логика рассуждения</a:t>
            </a:r>
            <a:endParaRPr lang="ru-RU" dirty="0"/>
          </a:p>
        </p:txBody>
      </p:sp>
      <p:pic>
        <p:nvPicPr>
          <p:cNvPr id="9218" name="Picture 2"/>
          <p:cNvPicPr>
            <a:picLocks noGrp="1" noChangeAspect="1" noChangeArrowheads="1"/>
          </p:cNvPicPr>
          <p:nvPr>
            <p:ph sz="quarter" idx="1"/>
          </p:nvPr>
        </p:nvPicPr>
        <p:blipFill>
          <a:blip r:embed="rId2"/>
          <a:srcRect l="36293" t="30491" r="3251" b="8680"/>
          <a:stretch>
            <a:fillRect/>
          </a:stretch>
        </p:blipFill>
        <p:spPr bwMode="auto">
          <a:xfrm>
            <a:off x="357158" y="1785926"/>
            <a:ext cx="8504984" cy="456064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Grp="1" noChangeAspect="1" noChangeArrowheads="1"/>
          </p:cNvPicPr>
          <p:nvPr>
            <p:ph sz="quarter" idx="1"/>
          </p:nvPr>
        </p:nvPicPr>
        <p:blipFill>
          <a:blip r:embed="rId2"/>
          <a:srcRect l="34375" t="32306" r="1389" b="14293"/>
          <a:stretch>
            <a:fillRect/>
          </a:stretch>
        </p:blipFill>
        <p:spPr bwMode="auto">
          <a:xfrm>
            <a:off x="214282" y="2143116"/>
            <a:ext cx="8707031" cy="385765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normAutofit fontScale="90000"/>
          </a:bodyPr>
          <a:lstStyle/>
          <a:p>
            <a:r>
              <a:rPr lang="ru-RU" dirty="0"/>
              <a:t>Направление «Забвению не подлежит»</a:t>
            </a:r>
          </a:p>
        </p:txBody>
      </p:sp>
      <p:sp>
        <p:nvSpPr>
          <p:cNvPr id="14" name="Объект 13"/>
          <p:cNvSpPr>
            <a:spLocks noGrp="1"/>
          </p:cNvSpPr>
          <p:nvPr>
            <p:ph idx="1"/>
          </p:nvPr>
        </p:nvSpPr>
        <p:spPr>
          <a:xfrm>
            <a:off x="828675" y="1600200"/>
            <a:ext cx="7486650" cy="4864994"/>
          </a:xfrm>
        </p:spPr>
        <p:txBody>
          <a:bodyPr numCol="2" rtlCol="0">
            <a:normAutofit fontScale="85000" lnSpcReduction="20000"/>
          </a:bodyPr>
          <a:lstStyle/>
          <a:p>
            <a:r>
              <a:rPr lang="ru-RU" sz="2600" dirty="0" smtClean="0"/>
              <a:t>1</a:t>
            </a:r>
            <a:r>
              <a:rPr lang="ru-RU" sz="2600" dirty="0"/>
              <a:t>. Почему тема войны не уходит из литературы?</a:t>
            </a:r>
          </a:p>
          <a:p>
            <a:r>
              <a:rPr lang="ru-RU" sz="2600" dirty="0"/>
              <a:t>2. Как влияет на сущность человека война?</a:t>
            </a:r>
          </a:p>
          <a:p>
            <a:r>
              <a:rPr lang="ru-RU" sz="2600" dirty="0"/>
              <a:t>3. Какой опыт даёт человеку война?</a:t>
            </a:r>
          </a:p>
          <a:p>
            <a:r>
              <a:rPr lang="ru-RU" sz="2600" dirty="0"/>
              <a:t>4. «Кто говорит, что на войне не страшно, тот ничего не знает о войне» (Ю. </a:t>
            </a:r>
            <a:r>
              <a:rPr lang="ru-RU" sz="2600" dirty="0" err="1" smtClean="0"/>
              <a:t>В.Друнина</a:t>
            </a:r>
            <a:r>
              <a:rPr lang="ru-RU" sz="2600" dirty="0"/>
              <a:t>)</a:t>
            </a:r>
          </a:p>
          <a:p>
            <a:r>
              <a:rPr lang="ru-RU" sz="2600" dirty="0"/>
              <a:t>5. Как судьба человека связана с историей народа?</a:t>
            </a:r>
          </a:p>
          <a:p>
            <a:r>
              <a:rPr lang="ru-RU" sz="2600" dirty="0"/>
              <a:t>6. Может ли человек влиять на ход истории?</a:t>
            </a:r>
          </a:p>
          <a:p>
            <a:r>
              <a:rPr lang="ru-RU" sz="2600" dirty="0"/>
              <a:t>7. Согласны ли Вы с утверждением писателя Р. Роллана: «</a:t>
            </a:r>
            <a:r>
              <a:rPr lang="ru-RU" sz="2600" dirty="0" smtClean="0"/>
              <a:t>Всякий мужественный</a:t>
            </a:r>
            <a:r>
              <a:rPr lang="ru-RU" sz="2600" dirty="0"/>
              <a:t>, всякий правдивый человек приносит честь </a:t>
            </a:r>
            <a:r>
              <a:rPr lang="ru-RU" sz="2600" dirty="0" smtClean="0"/>
              <a:t>своей родине</a:t>
            </a:r>
            <a:r>
              <a:rPr lang="ru-RU" sz="2600" dirty="0"/>
              <a:t>»?</a:t>
            </a:r>
          </a:p>
          <a:p>
            <a:r>
              <a:rPr lang="ru-RU" sz="2600" dirty="0"/>
              <a:t>8. В чём ценность исторического опыта?</a:t>
            </a:r>
          </a:p>
          <a:p>
            <a:r>
              <a:rPr lang="ru-RU" sz="2600" dirty="0"/>
              <a:t>9. Какие времена можно назвать жестокими?</a:t>
            </a:r>
          </a:p>
          <a:p>
            <a:r>
              <a:rPr lang="ru-RU" sz="2600" dirty="0"/>
              <a:t>10. Согласны ли Вы с убеждением автора романа «Война и мир», </a:t>
            </a:r>
            <a:r>
              <a:rPr lang="ru-RU" sz="2600" dirty="0" smtClean="0"/>
              <a:t>что единение </a:t>
            </a:r>
            <a:r>
              <a:rPr lang="ru-RU" sz="2600" dirty="0"/>
              <a:t>всего народа – это условие победы в любой войне? </a:t>
            </a:r>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r>
              <a:rPr lang="ru-RU" dirty="0"/>
              <a:t>Направление «Забвению не подлежит»</a:t>
            </a:r>
          </a:p>
        </p:txBody>
      </p:sp>
      <p:sp>
        <p:nvSpPr>
          <p:cNvPr id="3" name="Объект 2"/>
          <p:cNvSpPr>
            <a:spLocks noGrp="1"/>
          </p:cNvSpPr>
          <p:nvPr>
            <p:ph sz="quarter" idx="1"/>
          </p:nvPr>
        </p:nvSpPr>
        <p:spPr/>
        <p:txBody>
          <a:bodyPr rtlCol="0">
            <a:normAutofit fontScale="77500" lnSpcReduction="20000"/>
          </a:bodyPr>
          <a:lstStyle/>
          <a:p>
            <a:r>
              <a:rPr lang="ru-RU" dirty="0"/>
              <a:t>А. Блок «Двенадцать»</a:t>
            </a:r>
          </a:p>
          <a:p>
            <a:r>
              <a:rPr lang="ru-RU" dirty="0"/>
              <a:t>А. Фадеев «Разгром»</a:t>
            </a:r>
          </a:p>
          <a:p>
            <a:r>
              <a:rPr lang="ru-RU" dirty="0"/>
              <a:t>А. Ахматова «Реквием»</a:t>
            </a:r>
          </a:p>
          <a:p>
            <a:r>
              <a:rPr lang="ru-RU" dirty="0"/>
              <a:t>В. Распутин. «Прощание с Матёрой»</a:t>
            </a:r>
          </a:p>
          <a:p>
            <a:r>
              <a:rPr lang="ru-RU" dirty="0"/>
              <a:t>В. Тендряков «Хлеб для собаки», «Пара гнедых»</a:t>
            </a:r>
          </a:p>
          <a:p>
            <a:r>
              <a:rPr lang="ru-RU" dirty="0"/>
              <a:t>Л.Н. Толстой «Севастопольские рассказы»</a:t>
            </a:r>
          </a:p>
          <a:p>
            <a:r>
              <a:rPr lang="ru-RU" dirty="0"/>
              <a:t>Л.Н. Толстой «Война и мир»</a:t>
            </a:r>
          </a:p>
          <a:p>
            <a:r>
              <a:rPr lang="ru-RU" dirty="0"/>
              <a:t>М. Шолохов «Тихий Дон».</a:t>
            </a:r>
          </a:p>
          <a:p>
            <a:pPr rtl="0"/>
            <a:endParaRPr lang="ru-RU" dirty="0"/>
          </a:p>
        </p:txBody>
      </p:sp>
      <p:sp>
        <p:nvSpPr>
          <p:cNvPr id="4" name="Текст 3"/>
          <p:cNvSpPr>
            <a:spLocks noGrp="1"/>
          </p:cNvSpPr>
          <p:nvPr>
            <p:ph sz="quarter" idx="2"/>
          </p:nvPr>
        </p:nvSpPr>
        <p:spPr/>
        <p:txBody>
          <a:bodyPr rtlCol="0">
            <a:noAutofit/>
          </a:bodyPr>
          <a:lstStyle/>
          <a:p>
            <a:pPr marL="285750" indent="-285750">
              <a:buFont typeface="Arial" panose="020B0604020202020204" pitchFamily="34" charset="0"/>
              <a:buChar char="•"/>
            </a:pPr>
            <a:r>
              <a:rPr lang="ru-RU" sz="2000" dirty="0"/>
              <a:t>Б. Васильев «А зори здесь тихие»</a:t>
            </a:r>
          </a:p>
          <a:p>
            <a:pPr marL="285750" indent="-285750">
              <a:buFont typeface="Arial" panose="020B0604020202020204" pitchFamily="34" charset="0"/>
              <a:buChar char="•"/>
            </a:pPr>
            <a:r>
              <a:rPr lang="ru-RU" sz="2000" dirty="0"/>
              <a:t>М. Шолохов «Судьба человека»</a:t>
            </a:r>
          </a:p>
          <a:p>
            <a:pPr marL="285750" indent="-285750">
              <a:buFont typeface="Arial" panose="020B0604020202020204" pitchFamily="34" charset="0"/>
              <a:buChar char="•"/>
            </a:pPr>
            <a:r>
              <a:rPr lang="ru-RU" sz="2000" dirty="0"/>
              <a:t>М. Шолохов «Донские рассказы» </a:t>
            </a:r>
          </a:p>
          <a:p>
            <a:pPr marL="285750" indent="-285750">
              <a:buFont typeface="Arial" panose="020B0604020202020204" pitchFamily="34" charset="0"/>
              <a:buChar char="•"/>
            </a:pPr>
            <a:r>
              <a:rPr lang="ru-RU" sz="2000" dirty="0"/>
              <a:t>А.С. Пушкин «Капитанская дочка»</a:t>
            </a:r>
          </a:p>
          <a:p>
            <a:pPr marL="285750" indent="-285750">
              <a:buFont typeface="Arial" panose="020B0604020202020204" pitchFamily="34" charset="0"/>
              <a:buChar char="•"/>
            </a:pPr>
            <a:r>
              <a:rPr lang="ru-RU" sz="2000" dirty="0"/>
              <a:t>Н.В. Гоголь «Тарас Бульба»</a:t>
            </a:r>
          </a:p>
          <a:p>
            <a:pPr marL="285750" indent="-285750">
              <a:buFont typeface="Arial" panose="020B0604020202020204" pitchFamily="34" charset="0"/>
              <a:buChar char="•"/>
            </a:pPr>
            <a:r>
              <a:rPr lang="ru-RU" sz="2000" dirty="0"/>
              <a:t>М. Булгаков «Собачье сердце»</a:t>
            </a:r>
          </a:p>
          <a:p>
            <a:pPr marL="285750" indent="-285750">
              <a:buFont typeface="Arial" panose="020B0604020202020204" pitchFamily="34" charset="0"/>
              <a:buChar char="•"/>
            </a:pPr>
            <a:r>
              <a:rPr lang="ru-RU" sz="2000" dirty="0"/>
              <a:t>А. Солженицын «Один день Ивана Денисовича»</a:t>
            </a:r>
          </a:p>
          <a:p>
            <a:pPr marL="285750" indent="-285750">
              <a:buFont typeface="Arial" panose="020B0604020202020204" pitchFamily="34" charset="0"/>
              <a:buChar char="•"/>
            </a:pPr>
            <a:r>
              <a:rPr lang="ru-RU" sz="2000" dirty="0"/>
              <a:t>А. Платонов «Котлован</a:t>
            </a:r>
            <a:r>
              <a:rPr lang="ru-RU" sz="2000" dirty="0" smtClean="0"/>
              <a:t>»</a:t>
            </a:r>
            <a:endParaRPr lang="ru-RU" sz="2000" dirty="0"/>
          </a:p>
        </p:txBody>
      </p:sp>
    </p:spTree>
    <p:extLst>
      <p:ext uri="{BB962C8B-B14F-4D97-AF65-F5344CB8AC3E}">
        <p14:creationId xmlns:p14="http://schemas.microsoft.com/office/powerpoint/2010/main" xmlns="" val="3197023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Направление «Я и другие»</a:t>
            </a:r>
          </a:p>
        </p:txBody>
      </p:sp>
      <p:sp>
        <p:nvSpPr>
          <p:cNvPr id="3" name="Объект 2"/>
          <p:cNvSpPr>
            <a:spLocks noGrp="1"/>
          </p:cNvSpPr>
          <p:nvPr>
            <p:ph sz="quarter" idx="1"/>
          </p:nvPr>
        </p:nvSpPr>
        <p:spPr/>
        <p:txBody>
          <a:bodyPr>
            <a:normAutofit fontScale="55000" lnSpcReduction="20000"/>
          </a:bodyPr>
          <a:lstStyle/>
          <a:p>
            <a:pPr marL="0" indent="0">
              <a:buNone/>
            </a:pPr>
            <a:r>
              <a:rPr lang="ru-RU" dirty="0"/>
              <a:t>9. Согласны ли Вы с утверждением Л.Н. Толстого: «Если между двумя людьми есть вражда, </a:t>
            </a:r>
            <a:r>
              <a:rPr lang="ru-RU" dirty="0" smtClean="0"/>
              <a:t>то виноваты </a:t>
            </a:r>
            <a:r>
              <a:rPr lang="ru-RU" dirty="0"/>
              <a:t>оба»?</a:t>
            </a:r>
          </a:p>
          <a:p>
            <a:pPr marL="0" indent="0">
              <a:buNone/>
            </a:pPr>
            <a:r>
              <a:rPr lang="ru-RU" dirty="0"/>
              <a:t>10. В чём причины вражды между людьми?</a:t>
            </a:r>
          </a:p>
          <a:p>
            <a:pPr marL="0" indent="0">
              <a:buNone/>
            </a:pPr>
            <a:r>
              <a:rPr lang="ru-RU" dirty="0"/>
              <a:t>11. Всегда ли конфликт между людьми приводит к вражде?</a:t>
            </a:r>
          </a:p>
          <a:p>
            <a:pPr marL="0" indent="0">
              <a:buNone/>
            </a:pPr>
            <a:r>
              <a:rPr lang="ru-RU" dirty="0"/>
              <a:t>12. Бывает ли общественное мнение ошибочным?</a:t>
            </a:r>
          </a:p>
          <a:p>
            <a:pPr marL="0" indent="0">
              <a:buNone/>
            </a:pPr>
            <a:r>
              <a:rPr lang="ru-RU" dirty="0"/>
              <a:t>13. В чём могут быть истоки дисгармонии между личностью и обществом?</a:t>
            </a:r>
          </a:p>
          <a:p>
            <a:pPr marL="0" indent="0">
              <a:buNone/>
            </a:pPr>
            <a:r>
              <a:rPr lang="ru-RU" dirty="0"/>
              <a:t>14. Может ли один человек противостоять окружающему обществу?</a:t>
            </a:r>
          </a:p>
          <a:p>
            <a:pPr marL="0" indent="0">
              <a:buNone/>
            </a:pPr>
            <a:r>
              <a:rPr lang="ru-RU" dirty="0"/>
              <a:t>15. К чему приводит стремление возвыситься над окружающими? </a:t>
            </a:r>
          </a:p>
        </p:txBody>
      </p:sp>
      <p:sp>
        <p:nvSpPr>
          <p:cNvPr id="4" name="Текст 3"/>
          <p:cNvSpPr>
            <a:spLocks noGrp="1"/>
          </p:cNvSpPr>
          <p:nvPr>
            <p:ph sz="quarter" idx="2"/>
          </p:nvPr>
        </p:nvSpPr>
        <p:spPr/>
        <p:txBody>
          <a:bodyPr>
            <a:normAutofit fontScale="55000" lnSpcReduction="20000"/>
          </a:bodyPr>
          <a:lstStyle/>
          <a:p>
            <a:r>
              <a:rPr lang="ru-RU" dirty="0"/>
              <a:t>1. Что мешает человеку быть счастливым?</a:t>
            </a:r>
          </a:p>
          <a:p>
            <a:r>
              <a:rPr lang="ru-RU" dirty="0"/>
              <a:t>2. Чем опасно равнодушие?</a:t>
            </a:r>
          </a:p>
          <a:p>
            <a:r>
              <a:rPr lang="ru-RU" dirty="0"/>
              <a:t>3. Важно ли понимание души другого человека?</a:t>
            </a:r>
          </a:p>
          <a:p>
            <a:r>
              <a:rPr lang="ru-RU" dirty="0"/>
              <a:t>4. Могут ли люди быть друзьями, если они не сходятся во взглядах?</a:t>
            </a:r>
          </a:p>
          <a:p>
            <a:r>
              <a:rPr lang="ru-RU" dirty="0"/>
              <a:t>5. Когда непонимание между людьми приводит к вражде?</a:t>
            </a:r>
          </a:p>
          <a:p>
            <a:r>
              <a:rPr lang="ru-RU" dirty="0"/>
              <a:t>6. Может ли человек ставить себя выше общества?</a:t>
            </a:r>
          </a:p>
          <a:p>
            <a:r>
              <a:rPr lang="ru-RU" dirty="0"/>
              <a:t>7. Как разум и чувства влияют на поступки человека?</a:t>
            </a:r>
          </a:p>
          <a:p>
            <a:r>
              <a:rPr lang="ru-RU" dirty="0"/>
              <a:t>8. Какими качествами должен обладать настоящий друг? </a:t>
            </a:r>
          </a:p>
        </p:txBody>
      </p:sp>
    </p:spTree>
    <p:extLst>
      <p:ext uri="{BB962C8B-B14F-4D97-AF65-F5344CB8AC3E}">
        <p14:creationId xmlns:p14="http://schemas.microsoft.com/office/powerpoint/2010/main" xmlns="" val="2113425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Направление «Я и другие»</a:t>
            </a:r>
          </a:p>
        </p:txBody>
      </p:sp>
      <p:sp>
        <p:nvSpPr>
          <p:cNvPr id="3" name="Объект 2"/>
          <p:cNvSpPr>
            <a:spLocks noGrp="1"/>
          </p:cNvSpPr>
          <p:nvPr>
            <p:ph sz="quarter" idx="1"/>
          </p:nvPr>
        </p:nvSpPr>
        <p:spPr/>
        <p:txBody>
          <a:bodyPr>
            <a:normAutofit fontScale="70000" lnSpcReduction="20000"/>
          </a:bodyPr>
          <a:lstStyle/>
          <a:p>
            <a:r>
              <a:rPr lang="ru-RU" dirty="0"/>
              <a:t>А.И. Куприн «Олеся»</a:t>
            </a:r>
          </a:p>
          <a:p>
            <a:r>
              <a:rPr lang="ru-RU" dirty="0"/>
              <a:t>И.А. Бунин «Господин из Сан-Франциско»</a:t>
            </a:r>
          </a:p>
          <a:p>
            <a:r>
              <a:rPr lang="ru-RU" dirty="0"/>
              <a:t>Л. Андреев «Иуда Искариот»</a:t>
            </a:r>
          </a:p>
          <a:p>
            <a:r>
              <a:rPr lang="ru-RU" dirty="0"/>
              <a:t>А.Н. Островский «Гроза»</a:t>
            </a:r>
          </a:p>
          <a:p>
            <a:r>
              <a:rPr lang="ru-RU" dirty="0"/>
              <a:t>А.Н. Островский «Бесприданница»</a:t>
            </a:r>
          </a:p>
          <a:p>
            <a:r>
              <a:rPr lang="ru-RU" dirty="0"/>
              <a:t>М. Горький «Старуха </a:t>
            </a:r>
            <a:r>
              <a:rPr lang="ru-RU" dirty="0" err="1"/>
              <a:t>Изергиль</a:t>
            </a:r>
            <a:r>
              <a:rPr lang="ru-RU" dirty="0"/>
              <a:t>»</a:t>
            </a:r>
          </a:p>
          <a:p>
            <a:r>
              <a:rPr lang="ru-RU" dirty="0"/>
              <a:t>М. Горький »Макар </a:t>
            </a:r>
            <a:r>
              <a:rPr lang="ru-RU" dirty="0" err="1"/>
              <a:t>Чудра</a:t>
            </a:r>
            <a:r>
              <a:rPr lang="ru-RU" dirty="0"/>
              <a:t>»</a:t>
            </a:r>
          </a:p>
          <a:p>
            <a:r>
              <a:rPr lang="ru-RU" dirty="0"/>
              <a:t>М. Булгаков «Собачье сердце»</a:t>
            </a:r>
          </a:p>
          <a:p>
            <a:r>
              <a:rPr lang="ru-RU" dirty="0"/>
              <a:t>А. Платонов «Юшка»</a:t>
            </a:r>
          </a:p>
          <a:p>
            <a:r>
              <a:rPr lang="ru-RU" dirty="0"/>
              <a:t>М. Горький «На дне»</a:t>
            </a:r>
          </a:p>
          <a:p>
            <a:endParaRPr lang="ru-RU" dirty="0"/>
          </a:p>
        </p:txBody>
      </p:sp>
      <p:sp>
        <p:nvSpPr>
          <p:cNvPr id="4" name="Текст 3"/>
          <p:cNvSpPr>
            <a:spLocks noGrp="1"/>
          </p:cNvSpPr>
          <p:nvPr>
            <p:ph sz="quarter" idx="2"/>
          </p:nvPr>
        </p:nvSpPr>
        <p:spPr/>
        <p:txBody>
          <a:bodyPr>
            <a:normAutofit fontScale="70000" lnSpcReduction="20000"/>
          </a:bodyPr>
          <a:lstStyle/>
          <a:p>
            <a:pPr marL="285750" indent="-285750">
              <a:buFont typeface="Wingdings" panose="05000000000000000000" pitchFamily="2" charset="2"/>
              <a:buChar char="§"/>
            </a:pPr>
            <a:r>
              <a:rPr lang="ru-RU" dirty="0"/>
              <a:t>А.С. Грибоедов «Горе от ума»</a:t>
            </a:r>
          </a:p>
          <a:p>
            <a:pPr marL="285750" indent="-285750">
              <a:buFont typeface="Wingdings" panose="05000000000000000000" pitchFamily="2" charset="2"/>
              <a:buChar char="§"/>
            </a:pPr>
            <a:r>
              <a:rPr lang="ru-RU" dirty="0"/>
              <a:t>А.С. Пушкин «Евгений Онегин»</a:t>
            </a:r>
          </a:p>
          <a:p>
            <a:pPr marL="285750" indent="-285750">
              <a:buFont typeface="Wingdings" panose="05000000000000000000" pitchFamily="2" charset="2"/>
              <a:buChar char="§"/>
            </a:pPr>
            <a:r>
              <a:rPr lang="ru-RU" dirty="0"/>
              <a:t>А.С. Пушкин «</a:t>
            </a:r>
            <a:r>
              <a:rPr lang="ru-RU" dirty="0" err="1"/>
              <a:t>Цыганы</a:t>
            </a:r>
            <a:r>
              <a:rPr lang="ru-RU" dirty="0"/>
              <a:t>»</a:t>
            </a:r>
          </a:p>
          <a:p>
            <a:pPr marL="285750" indent="-285750">
              <a:buFont typeface="Wingdings" panose="05000000000000000000" pitchFamily="2" charset="2"/>
              <a:buChar char="§"/>
            </a:pPr>
            <a:r>
              <a:rPr lang="ru-RU" dirty="0"/>
              <a:t>М.Ю. Лермонтов «Герой нашего времени»</a:t>
            </a:r>
          </a:p>
          <a:p>
            <a:pPr marL="285750" indent="-285750">
              <a:buFont typeface="Wingdings" panose="05000000000000000000" pitchFamily="2" charset="2"/>
              <a:buChar char="§"/>
            </a:pPr>
            <a:r>
              <a:rPr lang="ru-RU" dirty="0"/>
              <a:t>М.Ю. Лермонтов «Мцыри»</a:t>
            </a:r>
          </a:p>
          <a:p>
            <a:pPr marL="285750" indent="-285750">
              <a:buFont typeface="Wingdings" panose="05000000000000000000" pitchFamily="2" charset="2"/>
              <a:buChar char="§"/>
            </a:pPr>
            <a:r>
              <a:rPr lang="ru-RU" dirty="0"/>
              <a:t>И.С. Тургенев «Ася»</a:t>
            </a:r>
          </a:p>
          <a:p>
            <a:pPr marL="285750" indent="-285750">
              <a:buFont typeface="Wingdings" panose="05000000000000000000" pitchFamily="2" charset="2"/>
              <a:buChar char="§"/>
            </a:pPr>
            <a:r>
              <a:rPr lang="ru-RU" dirty="0"/>
              <a:t>И.С. Тургенев «Отцы и дети»</a:t>
            </a:r>
          </a:p>
          <a:p>
            <a:pPr marL="285750" indent="-285750">
              <a:buFont typeface="Wingdings" panose="05000000000000000000" pitchFamily="2" charset="2"/>
              <a:buChar char="§"/>
            </a:pPr>
            <a:r>
              <a:rPr lang="ru-RU" dirty="0"/>
              <a:t>И.А. Гончаров «Обломов»</a:t>
            </a:r>
          </a:p>
          <a:p>
            <a:pPr marL="285750" indent="-285750">
              <a:buFont typeface="Wingdings" panose="05000000000000000000" pitchFamily="2" charset="2"/>
              <a:buChar char="§"/>
            </a:pPr>
            <a:r>
              <a:rPr lang="ru-RU" dirty="0"/>
              <a:t>Ф.М. Достоевский «Преступление и наказание</a:t>
            </a:r>
            <a:r>
              <a:rPr lang="ru-RU" dirty="0" smtClean="0"/>
              <a:t>»</a:t>
            </a:r>
            <a:endParaRPr lang="ru-RU" dirty="0"/>
          </a:p>
        </p:txBody>
      </p:sp>
    </p:spTree>
    <p:extLst>
      <p:ext uri="{BB962C8B-B14F-4D97-AF65-F5344CB8AC3E}">
        <p14:creationId xmlns:p14="http://schemas.microsoft.com/office/powerpoint/2010/main" xmlns="" val="3430770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Направление «Между прошлым и будущим »</a:t>
            </a:r>
          </a:p>
        </p:txBody>
      </p:sp>
      <p:sp>
        <p:nvSpPr>
          <p:cNvPr id="3" name="Объект 2"/>
          <p:cNvSpPr>
            <a:spLocks noGrp="1"/>
          </p:cNvSpPr>
          <p:nvPr>
            <p:ph sz="quarter" idx="1"/>
          </p:nvPr>
        </p:nvSpPr>
        <p:spPr/>
        <p:txBody>
          <a:bodyPr>
            <a:normAutofit fontScale="70000" lnSpcReduction="20000"/>
          </a:bodyPr>
          <a:lstStyle/>
          <a:p>
            <a:r>
              <a:rPr lang="ru-RU" dirty="0"/>
              <a:t>Важно ли, идя по жизни вперёд, оглядываться на пройденный путь?</a:t>
            </a:r>
          </a:p>
          <a:p>
            <a:r>
              <a:rPr lang="ru-RU" dirty="0" smtClean="0"/>
              <a:t>Важно </a:t>
            </a:r>
            <a:r>
              <a:rPr lang="ru-RU" dirty="0"/>
              <a:t>ли человеку самому выбрать свой жизненный путь?</a:t>
            </a:r>
          </a:p>
          <a:p>
            <a:r>
              <a:rPr lang="ru-RU" dirty="0" smtClean="0"/>
              <a:t>Почему </a:t>
            </a:r>
            <a:r>
              <a:rPr lang="ru-RU" dirty="0"/>
              <a:t>молодое поколение порой негативно относится к </a:t>
            </a:r>
            <a:r>
              <a:rPr lang="ru-RU" dirty="0" smtClean="0"/>
              <a:t>опыту старших</a:t>
            </a:r>
            <a:r>
              <a:rPr lang="ru-RU" dirty="0"/>
              <a:t>?</a:t>
            </a:r>
          </a:p>
          <a:p>
            <a:r>
              <a:rPr lang="ru-RU" dirty="0" smtClean="0"/>
              <a:t>Что </a:t>
            </a:r>
            <a:r>
              <a:rPr lang="ru-RU" dirty="0"/>
              <a:t>важнее для детей: советы родителей или их пример?</a:t>
            </a:r>
          </a:p>
          <a:p>
            <a:r>
              <a:rPr lang="ru-RU" dirty="0" smtClean="0"/>
              <a:t>Когда </a:t>
            </a:r>
            <a:r>
              <a:rPr lang="ru-RU" dirty="0"/>
              <a:t>родители могут гордиться детьми? </a:t>
            </a:r>
          </a:p>
        </p:txBody>
      </p:sp>
      <p:sp>
        <p:nvSpPr>
          <p:cNvPr id="4" name="Текст 3"/>
          <p:cNvSpPr>
            <a:spLocks noGrp="1"/>
          </p:cNvSpPr>
          <p:nvPr>
            <p:ph sz="quarter" idx="2"/>
          </p:nvPr>
        </p:nvSpPr>
        <p:spPr/>
        <p:txBody>
          <a:bodyPr>
            <a:normAutofit fontScale="70000" lnSpcReduction="20000"/>
          </a:bodyPr>
          <a:lstStyle/>
          <a:p>
            <a:pPr marL="285750" indent="-285750">
              <a:buFont typeface="Wingdings" panose="05000000000000000000" pitchFamily="2" charset="2"/>
              <a:buChar char="§"/>
            </a:pPr>
            <a:r>
              <a:rPr lang="ru-RU" dirty="0" smtClean="0"/>
              <a:t>Почему </a:t>
            </a:r>
            <a:r>
              <a:rPr lang="ru-RU" dirty="0"/>
              <a:t>старшее поколение так редко бывает довольно молодёжью?</a:t>
            </a:r>
          </a:p>
          <a:p>
            <a:pPr marL="285750" indent="-285750">
              <a:buFont typeface="Wingdings" panose="05000000000000000000" pitchFamily="2" charset="2"/>
              <a:buChar char="§"/>
            </a:pPr>
            <a:r>
              <a:rPr lang="ru-RU" dirty="0" smtClean="0"/>
              <a:t>Почему </a:t>
            </a:r>
            <a:r>
              <a:rPr lang="ru-RU" dirty="0"/>
              <a:t>так важно сохранять связь между поколениями?</a:t>
            </a:r>
          </a:p>
          <a:p>
            <a:pPr marL="285750" indent="-285750">
              <a:buFont typeface="Wingdings" panose="05000000000000000000" pitchFamily="2" charset="2"/>
              <a:buChar char="§"/>
            </a:pPr>
            <a:r>
              <a:rPr lang="ru-RU" dirty="0" smtClean="0"/>
              <a:t>Зачем </a:t>
            </a:r>
            <a:r>
              <a:rPr lang="ru-RU" dirty="0"/>
              <a:t>человеку заглядывать в будущее?</a:t>
            </a:r>
          </a:p>
          <a:p>
            <a:pPr marL="285750" indent="-285750">
              <a:buFont typeface="Wingdings" panose="05000000000000000000" pitchFamily="2" charset="2"/>
              <a:buChar char="§"/>
            </a:pPr>
            <a:r>
              <a:rPr lang="ru-RU" dirty="0" smtClean="0"/>
              <a:t>Согласны </a:t>
            </a:r>
            <a:r>
              <a:rPr lang="ru-RU" dirty="0"/>
              <a:t>ли Вы с французским писателем Альбером </a:t>
            </a:r>
            <a:r>
              <a:rPr lang="ru-RU" dirty="0" smtClean="0"/>
              <a:t>Камю, утверждавшим</a:t>
            </a:r>
            <a:r>
              <a:rPr lang="ru-RU" dirty="0"/>
              <a:t>, что «каждому поколению свойственно считать </a:t>
            </a:r>
            <a:r>
              <a:rPr lang="ru-RU" dirty="0" smtClean="0"/>
              <a:t>себя призванным </a:t>
            </a:r>
            <a:r>
              <a:rPr lang="ru-RU" dirty="0"/>
              <a:t>переделать мир»?</a:t>
            </a:r>
          </a:p>
          <a:p>
            <a:pPr marL="285750" indent="-285750">
              <a:buFont typeface="Wingdings" panose="05000000000000000000" pitchFamily="2" charset="2"/>
              <a:buChar char="§"/>
            </a:pPr>
            <a:r>
              <a:rPr lang="ru-RU" dirty="0" smtClean="0"/>
              <a:t>Какое </a:t>
            </a:r>
            <a:r>
              <a:rPr lang="ru-RU" dirty="0"/>
              <a:t>влияние старшие могут оказать на выбор человеком </a:t>
            </a:r>
            <a:r>
              <a:rPr lang="ru-RU" dirty="0" smtClean="0"/>
              <a:t>жизненного пути?</a:t>
            </a:r>
            <a:endParaRPr lang="ru-RU" dirty="0"/>
          </a:p>
        </p:txBody>
      </p:sp>
    </p:spTree>
    <p:extLst>
      <p:ext uri="{BB962C8B-B14F-4D97-AF65-F5344CB8AC3E}">
        <p14:creationId xmlns:p14="http://schemas.microsoft.com/office/powerpoint/2010/main" xmlns="" val="1152715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Направление «Между прошлым и будущим »</a:t>
            </a:r>
          </a:p>
        </p:txBody>
      </p:sp>
      <p:sp>
        <p:nvSpPr>
          <p:cNvPr id="3" name="Объект 2"/>
          <p:cNvSpPr>
            <a:spLocks noGrp="1"/>
          </p:cNvSpPr>
          <p:nvPr>
            <p:ph sz="quarter" idx="1"/>
          </p:nvPr>
        </p:nvSpPr>
        <p:spPr/>
        <p:txBody>
          <a:bodyPr>
            <a:normAutofit fontScale="92500" lnSpcReduction="10000"/>
          </a:bodyPr>
          <a:lstStyle/>
          <a:p>
            <a:r>
              <a:rPr lang="ru-RU" sz="2800" dirty="0" smtClean="0"/>
              <a:t>К</a:t>
            </a:r>
            <a:r>
              <a:rPr lang="ru-RU" sz="2800" dirty="0"/>
              <a:t>. Паустовский «Телеграмма»</a:t>
            </a:r>
          </a:p>
          <a:p>
            <a:r>
              <a:rPr lang="ru-RU" sz="2800" dirty="0"/>
              <a:t>Ю. Бондарев «Простите нас!»</a:t>
            </a:r>
          </a:p>
          <a:p>
            <a:r>
              <a:rPr lang="ru-RU" sz="2800" dirty="0"/>
              <a:t>Е. Замятин. Роман «Мы»</a:t>
            </a:r>
          </a:p>
          <a:p>
            <a:r>
              <a:rPr lang="ru-RU" sz="2800" dirty="0"/>
              <a:t>Д.С. Лихачёв «Письма о добром и прекрасном»</a:t>
            </a:r>
          </a:p>
          <a:p>
            <a:r>
              <a:rPr lang="ru-RU" sz="2800" dirty="0"/>
              <a:t>В.А. Сухомлинский. «Легенда о материнской любви»</a:t>
            </a:r>
          </a:p>
        </p:txBody>
      </p:sp>
      <p:sp>
        <p:nvSpPr>
          <p:cNvPr id="4" name="Текст 3"/>
          <p:cNvSpPr>
            <a:spLocks noGrp="1"/>
          </p:cNvSpPr>
          <p:nvPr>
            <p:ph sz="quarter" idx="2"/>
          </p:nvPr>
        </p:nvSpPr>
        <p:spPr/>
        <p:txBody>
          <a:bodyPr>
            <a:normAutofit fontScale="92500" lnSpcReduction="10000"/>
          </a:bodyPr>
          <a:lstStyle/>
          <a:p>
            <a:pPr marL="285750" indent="-285750">
              <a:buFont typeface="Wingdings" panose="05000000000000000000" pitchFamily="2" charset="2"/>
              <a:buChar char="§"/>
            </a:pPr>
            <a:r>
              <a:rPr lang="ru-RU" sz="2400" dirty="0"/>
              <a:t>А.С. Грибоедов «Горе от ума»</a:t>
            </a:r>
          </a:p>
          <a:p>
            <a:pPr marL="285750" indent="-285750">
              <a:buFont typeface="Wingdings" panose="05000000000000000000" pitchFamily="2" charset="2"/>
              <a:buChar char="§"/>
            </a:pPr>
            <a:r>
              <a:rPr lang="ru-RU" sz="2400" dirty="0"/>
              <a:t>Д.И. Фонвизин «Недоросль»</a:t>
            </a:r>
          </a:p>
          <a:p>
            <a:pPr marL="285750" indent="-285750">
              <a:buFont typeface="Wingdings" panose="05000000000000000000" pitchFamily="2" charset="2"/>
              <a:buChar char="§"/>
            </a:pPr>
            <a:r>
              <a:rPr lang="ru-RU" sz="2400" dirty="0"/>
              <a:t>М.Ю. Лермонтов «Герой нашего времени</a:t>
            </a:r>
            <a:r>
              <a:rPr lang="ru-RU" sz="2400" dirty="0" smtClean="0"/>
              <a:t>», «Дума»</a:t>
            </a:r>
            <a:endParaRPr lang="ru-RU" sz="2400" dirty="0"/>
          </a:p>
          <a:p>
            <a:pPr marL="285750" indent="-285750">
              <a:buFont typeface="Wingdings" panose="05000000000000000000" pitchFamily="2" charset="2"/>
              <a:buChar char="§"/>
            </a:pPr>
            <a:r>
              <a:rPr lang="ru-RU" sz="2400" dirty="0"/>
              <a:t>И.С. Тургенев «Отцы и дети»</a:t>
            </a:r>
          </a:p>
          <a:p>
            <a:pPr marL="285750" indent="-285750">
              <a:buFont typeface="Wingdings" panose="05000000000000000000" pitchFamily="2" charset="2"/>
              <a:buChar char="§"/>
            </a:pPr>
            <a:r>
              <a:rPr lang="ru-RU" sz="2400" dirty="0"/>
              <a:t>А.П. Чехов «Вишнёвый сад»</a:t>
            </a:r>
          </a:p>
          <a:p>
            <a:pPr marL="285750" indent="-285750">
              <a:buFont typeface="Wingdings" panose="05000000000000000000" pitchFamily="2" charset="2"/>
              <a:buChar char="§"/>
            </a:pPr>
            <a:r>
              <a:rPr lang="ru-RU" sz="2400" dirty="0"/>
              <a:t>Б. Васильев «Экспонат</a:t>
            </a:r>
            <a:r>
              <a:rPr lang="ru-RU" sz="2400" dirty="0" smtClean="0"/>
              <a:t>»</a:t>
            </a:r>
            <a:endParaRPr lang="ru-RU" sz="2400" dirty="0"/>
          </a:p>
        </p:txBody>
      </p:sp>
    </p:spTree>
    <p:extLst>
      <p:ext uri="{BB962C8B-B14F-4D97-AF65-F5344CB8AC3E}">
        <p14:creationId xmlns:p14="http://schemas.microsoft.com/office/powerpoint/2010/main" xmlns="" val="3854864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итогового сочинения</a:t>
            </a:r>
            <a:endParaRPr lang="ru-RU" dirty="0"/>
          </a:p>
        </p:txBody>
      </p:sp>
      <p:sp>
        <p:nvSpPr>
          <p:cNvPr id="3" name="Содержимое 2"/>
          <p:cNvSpPr>
            <a:spLocks noGrp="1"/>
          </p:cNvSpPr>
          <p:nvPr>
            <p:ph sz="quarter" idx="1"/>
          </p:nvPr>
        </p:nvSpPr>
        <p:spPr/>
        <p:txBody>
          <a:bodyPr>
            <a:normAutofit lnSpcReduction="10000"/>
          </a:bodyPr>
          <a:lstStyle/>
          <a:p>
            <a:pPr>
              <a:buNone/>
            </a:pPr>
            <a:r>
              <a:rPr lang="ru-RU" dirty="0"/>
              <a:t>Итоговое сочинение, с одной стороны, носит </a:t>
            </a:r>
            <a:r>
              <a:rPr lang="ru-RU" b="1" dirty="0" err="1"/>
              <a:t>надпредметный</a:t>
            </a:r>
            <a:r>
              <a:rPr lang="ru-RU" dirty="0"/>
              <a:t> характер, то есть нацелено на проверку общих речевых компетенций обучающегося, выявление уровня его речевой культуры, оценку умения выпускника рассуждать по избранной теме, аргументировать свою позицию. С другой стороны, оно является </a:t>
            </a:r>
            <a:r>
              <a:rPr lang="ru-RU" b="1" dirty="0" err="1"/>
              <a:t>литературоцентричным</a:t>
            </a:r>
            <a:r>
              <a:rPr lang="ru-RU" dirty="0"/>
              <a:t>, так как содержит требование построения аргументации с обязательной опорой на литературный материал. </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Направление «Время перемен»</a:t>
            </a:r>
          </a:p>
        </p:txBody>
      </p:sp>
      <p:sp>
        <p:nvSpPr>
          <p:cNvPr id="3" name="Объект 2"/>
          <p:cNvSpPr>
            <a:spLocks noGrp="1"/>
          </p:cNvSpPr>
          <p:nvPr>
            <p:ph sz="quarter" idx="1"/>
          </p:nvPr>
        </p:nvSpPr>
        <p:spPr/>
        <p:txBody>
          <a:bodyPr/>
          <a:lstStyle/>
          <a:p>
            <a:r>
              <a:rPr lang="ru-RU" sz="2400" dirty="0"/>
              <a:t>Когда о человеке можно сказать, что он верен себе?</a:t>
            </a:r>
          </a:p>
          <a:p>
            <a:r>
              <a:rPr lang="ru-RU" sz="2400" dirty="0"/>
              <a:t>Верно ли, что надежда делает человека сильнее?</a:t>
            </a:r>
          </a:p>
          <a:p>
            <a:r>
              <a:rPr lang="ru-RU" sz="2400" dirty="0"/>
              <a:t>Можно ли жить без надежды на лучшее?</a:t>
            </a:r>
          </a:p>
          <a:p>
            <a:r>
              <a:rPr lang="ru-RU" sz="2400" dirty="0"/>
              <a:t>Что помогает человеку не отчаяться в сложной жизненной ситуации?</a:t>
            </a:r>
          </a:p>
          <a:p>
            <a:endParaRPr lang="ru-RU" dirty="0"/>
          </a:p>
        </p:txBody>
      </p:sp>
      <p:sp>
        <p:nvSpPr>
          <p:cNvPr id="4" name="Текст 3"/>
          <p:cNvSpPr>
            <a:spLocks noGrp="1"/>
          </p:cNvSpPr>
          <p:nvPr>
            <p:ph sz="quarter" idx="2"/>
          </p:nvPr>
        </p:nvSpPr>
        <p:spPr/>
        <p:txBody>
          <a:bodyPr>
            <a:noAutofit/>
          </a:bodyPr>
          <a:lstStyle/>
          <a:p>
            <a:pPr marL="285750" indent="-285750">
              <a:buFont typeface="Wingdings" panose="05000000000000000000" pitchFamily="2" charset="2"/>
              <a:buChar char="§"/>
            </a:pPr>
            <a:r>
              <a:rPr lang="ru-RU" sz="2000" dirty="0"/>
              <a:t>Как противостоять ударам судьбы?</a:t>
            </a:r>
          </a:p>
          <a:p>
            <a:pPr marL="285750" indent="-285750">
              <a:buFont typeface="Wingdings" panose="05000000000000000000" pitchFamily="2" charset="2"/>
              <a:buChar char="§"/>
            </a:pPr>
            <a:r>
              <a:rPr lang="ru-RU" sz="2000" dirty="0" smtClean="0"/>
              <a:t>Какие </a:t>
            </a:r>
            <a:r>
              <a:rPr lang="ru-RU" sz="2000" dirty="0"/>
              <a:t>события и впечатления жизни помогают </a:t>
            </a:r>
            <a:r>
              <a:rPr lang="ru-RU" sz="2000" dirty="0" smtClean="0"/>
              <a:t>человеку взрослеть</a:t>
            </a:r>
            <a:r>
              <a:rPr lang="ru-RU" sz="2000" dirty="0"/>
              <a:t>?</a:t>
            </a:r>
          </a:p>
          <a:p>
            <a:pPr marL="285750" indent="-285750">
              <a:buFont typeface="Wingdings" panose="05000000000000000000" pitchFamily="2" charset="2"/>
              <a:buChar char="§"/>
            </a:pPr>
            <a:r>
              <a:rPr lang="ru-RU" sz="2000" dirty="0" smtClean="0"/>
              <a:t>Почему </a:t>
            </a:r>
            <a:r>
              <a:rPr lang="ru-RU" sz="2000" dirty="0"/>
              <a:t>для человека важны не только победы, но и поражения?</a:t>
            </a:r>
          </a:p>
          <a:p>
            <a:pPr marL="285750" indent="-285750">
              <a:buFont typeface="Wingdings" panose="05000000000000000000" pitchFamily="2" charset="2"/>
              <a:buChar char="§"/>
            </a:pPr>
            <a:r>
              <a:rPr lang="ru-RU" sz="2000" dirty="0" smtClean="0"/>
              <a:t>Нужно </a:t>
            </a:r>
            <a:r>
              <a:rPr lang="ru-RU" sz="2000" dirty="0"/>
              <a:t>ли анализировать свои ошибки?</a:t>
            </a:r>
          </a:p>
          <a:p>
            <a:pPr marL="285750" indent="-285750">
              <a:buFont typeface="Wingdings" panose="05000000000000000000" pitchFamily="2" charset="2"/>
              <a:buChar char="§"/>
            </a:pPr>
            <a:r>
              <a:rPr lang="ru-RU" sz="2000" dirty="0" smtClean="0"/>
              <a:t>Возможно </a:t>
            </a:r>
            <a:r>
              <a:rPr lang="ru-RU" sz="2000" dirty="0"/>
              <a:t>ли избежать ошибок в поиске жизненного пути</a:t>
            </a:r>
            <a:r>
              <a:rPr lang="ru-RU" sz="2000" dirty="0" smtClean="0"/>
              <a:t>?</a:t>
            </a:r>
            <a:endParaRPr lang="ru-RU" sz="2000" dirty="0"/>
          </a:p>
        </p:txBody>
      </p:sp>
    </p:spTree>
    <p:extLst>
      <p:ext uri="{BB962C8B-B14F-4D97-AF65-F5344CB8AC3E}">
        <p14:creationId xmlns:p14="http://schemas.microsoft.com/office/powerpoint/2010/main" xmlns="" val="3773820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Направление «Время перемен»</a:t>
            </a:r>
          </a:p>
        </p:txBody>
      </p:sp>
      <p:sp>
        <p:nvSpPr>
          <p:cNvPr id="3" name="Объект 2"/>
          <p:cNvSpPr>
            <a:spLocks noGrp="1"/>
          </p:cNvSpPr>
          <p:nvPr>
            <p:ph sz="quarter" idx="1"/>
          </p:nvPr>
        </p:nvSpPr>
        <p:spPr/>
        <p:txBody>
          <a:bodyPr>
            <a:normAutofit fontScale="92500" lnSpcReduction="10000"/>
          </a:bodyPr>
          <a:lstStyle/>
          <a:p>
            <a:r>
              <a:rPr lang="ru-RU" sz="2800" dirty="0"/>
              <a:t>М. Булгаков «Собачье сердце»</a:t>
            </a:r>
          </a:p>
          <a:p>
            <a:r>
              <a:rPr lang="ru-RU" sz="2800" dirty="0"/>
              <a:t>М. Шолохов «Донские рассказы» (на примере 2-3)</a:t>
            </a:r>
          </a:p>
          <a:p>
            <a:r>
              <a:rPr lang="ru-RU" sz="2800" dirty="0"/>
              <a:t>М. Шолохов «Судьба человека»</a:t>
            </a:r>
          </a:p>
          <a:p>
            <a:r>
              <a:rPr lang="ru-RU" sz="2800" dirty="0"/>
              <a:t>А. Ахматова «Реквием»</a:t>
            </a:r>
          </a:p>
          <a:p>
            <a:r>
              <a:rPr lang="ru-RU" sz="2800" dirty="0"/>
              <a:t>В. Тендряков «Хлеб для собаки», «Пара гнедых»</a:t>
            </a:r>
          </a:p>
          <a:p>
            <a:endParaRPr lang="ru-RU" dirty="0"/>
          </a:p>
        </p:txBody>
      </p:sp>
      <p:sp>
        <p:nvSpPr>
          <p:cNvPr id="4" name="Текст 3"/>
          <p:cNvSpPr>
            <a:spLocks noGrp="1"/>
          </p:cNvSpPr>
          <p:nvPr>
            <p:ph sz="quarter" idx="2"/>
          </p:nvPr>
        </p:nvSpPr>
        <p:spPr/>
        <p:txBody>
          <a:bodyPr>
            <a:normAutofit fontScale="92500" lnSpcReduction="10000"/>
          </a:bodyPr>
          <a:lstStyle/>
          <a:p>
            <a:pPr marL="285750" indent="-285750">
              <a:buFont typeface="Wingdings" panose="05000000000000000000" pitchFamily="2" charset="2"/>
              <a:buChar char="§"/>
            </a:pPr>
            <a:r>
              <a:rPr lang="ru-RU" sz="2400" dirty="0"/>
              <a:t>А.С. Грибоедов «Горе от ума»</a:t>
            </a:r>
          </a:p>
          <a:p>
            <a:pPr marL="285750" indent="-285750">
              <a:buFont typeface="Wingdings" panose="05000000000000000000" pitchFamily="2" charset="2"/>
              <a:buChar char="§"/>
            </a:pPr>
            <a:r>
              <a:rPr lang="ru-RU" sz="2400" dirty="0"/>
              <a:t>А.С. Пушкин «Капитанская дочка»</a:t>
            </a:r>
          </a:p>
          <a:p>
            <a:pPr marL="285750" indent="-285750">
              <a:buFont typeface="Wingdings" panose="05000000000000000000" pitchFamily="2" charset="2"/>
              <a:buChar char="§"/>
            </a:pPr>
            <a:r>
              <a:rPr lang="ru-RU" sz="2400" dirty="0"/>
              <a:t>А.С. Пушкин «Медный всадник»</a:t>
            </a:r>
          </a:p>
          <a:p>
            <a:pPr marL="285750" indent="-285750">
              <a:buFont typeface="Wingdings" panose="05000000000000000000" pitchFamily="2" charset="2"/>
              <a:buChar char="§"/>
            </a:pPr>
            <a:r>
              <a:rPr lang="ru-RU" sz="2400" dirty="0"/>
              <a:t>И.С. Тургенев «Отцы и дети»</a:t>
            </a:r>
          </a:p>
          <a:p>
            <a:pPr marL="285750" indent="-285750">
              <a:buFont typeface="Wingdings" panose="05000000000000000000" pitchFamily="2" charset="2"/>
              <a:buChar char="§"/>
            </a:pPr>
            <a:r>
              <a:rPr lang="ru-RU" sz="2400" dirty="0"/>
              <a:t>Л.Н. Толстой «После бала»</a:t>
            </a:r>
          </a:p>
          <a:p>
            <a:pPr marL="285750" indent="-285750">
              <a:buFont typeface="Wingdings" panose="05000000000000000000" pitchFamily="2" charset="2"/>
              <a:buChar char="§"/>
            </a:pPr>
            <a:r>
              <a:rPr lang="ru-RU" sz="2400" dirty="0"/>
              <a:t>Л.Н. Толстой «Война и мир</a:t>
            </a:r>
            <a:r>
              <a:rPr lang="ru-RU" sz="2400" dirty="0" smtClean="0"/>
              <a:t>»</a:t>
            </a:r>
            <a:endParaRPr lang="ru-RU" sz="2400" dirty="0"/>
          </a:p>
        </p:txBody>
      </p:sp>
    </p:spTree>
    <p:extLst>
      <p:ext uri="{BB962C8B-B14F-4D97-AF65-F5344CB8AC3E}">
        <p14:creationId xmlns:p14="http://schemas.microsoft.com/office/powerpoint/2010/main" xmlns="" val="1828255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Направление «Разговор с собой» </a:t>
            </a:r>
          </a:p>
        </p:txBody>
      </p:sp>
      <p:sp>
        <p:nvSpPr>
          <p:cNvPr id="3" name="Объект 2"/>
          <p:cNvSpPr>
            <a:spLocks noGrp="1"/>
          </p:cNvSpPr>
          <p:nvPr>
            <p:ph sz="quarter" idx="1"/>
          </p:nvPr>
        </p:nvSpPr>
        <p:spPr/>
        <p:txBody>
          <a:bodyPr>
            <a:normAutofit fontScale="70000" lnSpcReduction="20000"/>
          </a:bodyPr>
          <a:lstStyle/>
          <a:p>
            <a:r>
              <a:rPr lang="ru-RU" dirty="0"/>
              <a:t>На пути к благородной цели все ли средства хороши?</a:t>
            </a:r>
          </a:p>
          <a:p>
            <a:r>
              <a:rPr lang="ru-RU" dirty="0" smtClean="0"/>
              <a:t>Согласны </a:t>
            </a:r>
            <a:r>
              <a:rPr lang="ru-RU" dirty="0"/>
              <a:t>ли Вы с мыслью, что жизненный путь – это постоянный выбор?</a:t>
            </a:r>
          </a:p>
          <a:p>
            <a:r>
              <a:rPr lang="ru-RU" dirty="0" smtClean="0"/>
              <a:t>Нужно </a:t>
            </a:r>
            <a:r>
              <a:rPr lang="ru-RU" dirty="0"/>
              <a:t>ли стремиться к познанию самого себя?</a:t>
            </a:r>
          </a:p>
          <a:p>
            <a:r>
              <a:rPr lang="ru-RU" dirty="0" smtClean="0"/>
              <a:t>Сила </a:t>
            </a:r>
            <a:r>
              <a:rPr lang="ru-RU" dirty="0"/>
              <a:t>или слабость человека проявляется в признании им своих ошибок?</a:t>
            </a:r>
          </a:p>
          <a:p>
            <a:r>
              <a:rPr lang="ru-RU" dirty="0" smtClean="0"/>
              <a:t>Как </a:t>
            </a:r>
            <a:r>
              <a:rPr lang="ru-RU" dirty="0"/>
              <a:t>Вы понимаете выражение «нравственная победа»?</a:t>
            </a:r>
          </a:p>
          <a:p>
            <a:r>
              <a:rPr lang="ru-RU" dirty="0" smtClean="0"/>
              <a:t>Какие </a:t>
            </a:r>
            <a:r>
              <a:rPr lang="ru-RU" dirty="0"/>
              <a:t>жизненные победы могут быть важны для человека?</a:t>
            </a:r>
          </a:p>
          <a:p>
            <a:endParaRPr lang="ru-RU" dirty="0"/>
          </a:p>
        </p:txBody>
      </p:sp>
      <p:sp>
        <p:nvSpPr>
          <p:cNvPr id="4" name="Текст 3"/>
          <p:cNvSpPr>
            <a:spLocks noGrp="1"/>
          </p:cNvSpPr>
          <p:nvPr>
            <p:ph sz="quarter" idx="2"/>
          </p:nvPr>
        </p:nvSpPr>
        <p:spPr/>
        <p:txBody>
          <a:bodyPr>
            <a:noAutofit/>
          </a:bodyPr>
          <a:lstStyle/>
          <a:p>
            <a:pPr marL="285750" indent="-285750">
              <a:buFont typeface="Wingdings" panose="05000000000000000000" pitchFamily="2" charset="2"/>
              <a:buChar char="§"/>
            </a:pPr>
            <a:r>
              <a:rPr lang="ru-RU" sz="2000" dirty="0"/>
              <a:t>Какие события и впечатления жизни помогают человеку взрослеть?</a:t>
            </a:r>
          </a:p>
          <a:p>
            <a:pPr marL="285750" indent="-285750">
              <a:buFont typeface="Wingdings" panose="05000000000000000000" pitchFamily="2" charset="2"/>
              <a:buChar char="§"/>
            </a:pPr>
            <a:r>
              <a:rPr lang="ru-RU" sz="2000" dirty="0" smtClean="0"/>
              <a:t>Согласны </a:t>
            </a:r>
            <a:r>
              <a:rPr lang="ru-RU" sz="2000" dirty="0"/>
              <a:t>ли Вы с утверждением героя И.С. Тургенева: «Всякий человек </a:t>
            </a:r>
            <a:r>
              <a:rPr lang="ru-RU" sz="2000" dirty="0" smtClean="0"/>
              <a:t>сам себя </a:t>
            </a:r>
            <a:r>
              <a:rPr lang="ru-RU" sz="2000" dirty="0"/>
              <a:t>воспитать должен»?</a:t>
            </a:r>
          </a:p>
          <a:p>
            <a:pPr marL="285750" indent="-285750">
              <a:buFont typeface="Wingdings" panose="05000000000000000000" pitchFamily="2" charset="2"/>
              <a:buChar char="§"/>
            </a:pPr>
            <a:r>
              <a:rPr lang="ru-RU" sz="2000" dirty="0" smtClean="0"/>
              <a:t>Какие </a:t>
            </a:r>
            <a:r>
              <a:rPr lang="ru-RU" sz="2000" dirty="0"/>
              <a:t>психологические проблемы, поднятые в произведениях </a:t>
            </a:r>
            <a:r>
              <a:rPr lang="ru-RU" sz="2000" dirty="0" smtClean="0"/>
              <a:t>русской классики</a:t>
            </a:r>
            <a:r>
              <a:rPr lang="ru-RU" sz="2000" dirty="0"/>
              <a:t>, Вам интересны?</a:t>
            </a:r>
          </a:p>
          <a:p>
            <a:pPr marL="285750" indent="-285750">
              <a:buFont typeface="Wingdings" panose="05000000000000000000" pitchFamily="2" charset="2"/>
              <a:buChar char="§"/>
            </a:pPr>
            <a:r>
              <a:rPr lang="ru-RU" sz="2000" dirty="0" smtClean="0"/>
              <a:t>Как </a:t>
            </a:r>
            <a:r>
              <a:rPr lang="ru-RU" sz="2000" dirty="0"/>
              <a:t>Вы понимаете, что такое «нравственный закон»?</a:t>
            </a:r>
          </a:p>
          <a:p>
            <a:pPr marL="285750" indent="-285750">
              <a:buFont typeface="Wingdings" panose="05000000000000000000" pitchFamily="2" charset="2"/>
              <a:buChar char="§"/>
            </a:pPr>
            <a:r>
              <a:rPr lang="ru-RU" sz="2000" dirty="0" smtClean="0"/>
              <a:t>Что </a:t>
            </a:r>
            <a:r>
              <a:rPr lang="ru-RU" sz="2000" dirty="0"/>
              <a:t>человек стремится забыть, а что старается удержать в памяти</a:t>
            </a:r>
            <a:r>
              <a:rPr lang="ru-RU" sz="2000" dirty="0" smtClean="0"/>
              <a:t>?</a:t>
            </a:r>
            <a:endParaRPr lang="ru-RU" sz="2000" dirty="0"/>
          </a:p>
        </p:txBody>
      </p:sp>
    </p:spTree>
    <p:extLst>
      <p:ext uri="{BB962C8B-B14F-4D97-AF65-F5344CB8AC3E}">
        <p14:creationId xmlns:p14="http://schemas.microsoft.com/office/powerpoint/2010/main" xmlns="" val="283532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77500" lnSpcReduction="20000"/>
          </a:bodyPr>
          <a:lstStyle/>
          <a:p>
            <a:r>
              <a:rPr lang="ru-RU" dirty="0"/>
              <a:t>И.А. Гончаров «Обломов»</a:t>
            </a:r>
          </a:p>
          <a:p>
            <a:r>
              <a:rPr lang="ru-RU" dirty="0"/>
              <a:t>Н. Лесков «Очарованный странник»</a:t>
            </a:r>
          </a:p>
          <a:p>
            <a:r>
              <a:rPr lang="ru-RU" dirty="0"/>
              <a:t>А.И. Куприн «Олеся»</a:t>
            </a:r>
          </a:p>
          <a:p>
            <a:r>
              <a:rPr lang="ru-RU" dirty="0"/>
              <a:t>Л. Андреев. «Иуда Искариот»</a:t>
            </a:r>
          </a:p>
          <a:p>
            <a:r>
              <a:rPr lang="ru-RU" dirty="0"/>
              <a:t>М. Горький «На дне»</a:t>
            </a:r>
          </a:p>
          <a:p>
            <a:r>
              <a:rPr lang="ru-RU" dirty="0"/>
              <a:t>М. Горький «Старуха </a:t>
            </a:r>
            <a:r>
              <a:rPr lang="ru-RU" dirty="0" err="1"/>
              <a:t>Изергиль</a:t>
            </a:r>
            <a:r>
              <a:rPr lang="ru-RU" dirty="0"/>
              <a:t>»</a:t>
            </a:r>
          </a:p>
          <a:p>
            <a:r>
              <a:rPr lang="ru-RU" dirty="0"/>
              <a:t>Д.С. Лихачёв «Письма о добром и прекрасном»</a:t>
            </a:r>
          </a:p>
          <a:p>
            <a:endParaRPr lang="ru-RU" dirty="0"/>
          </a:p>
        </p:txBody>
      </p:sp>
      <p:sp>
        <p:nvSpPr>
          <p:cNvPr id="4" name="Текст 3"/>
          <p:cNvSpPr>
            <a:spLocks noGrp="1"/>
          </p:cNvSpPr>
          <p:nvPr>
            <p:ph sz="quarter" idx="2"/>
          </p:nvPr>
        </p:nvSpPr>
        <p:spPr/>
        <p:txBody>
          <a:bodyPr>
            <a:normAutofit fontScale="77500" lnSpcReduction="20000"/>
          </a:bodyPr>
          <a:lstStyle/>
          <a:p>
            <a:pPr marL="285750" indent="-285750">
              <a:buFont typeface="Wingdings" panose="05000000000000000000" pitchFamily="2" charset="2"/>
              <a:buChar char="§"/>
            </a:pPr>
            <a:r>
              <a:rPr lang="ru-RU" sz="2000" dirty="0"/>
              <a:t> Пушкин «Капитанская дочка»</a:t>
            </a:r>
          </a:p>
          <a:p>
            <a:pPr marL="285750" indent="-285750">
              <a:buFont typeface="Wingdings" panose="05000000000000000000" pitchFamily="2" charset="2"/>
              <a:buChar char="§"/>
            </a:pPr>
            <a:r>
              <a:rPr lang="ru-RU" sz="2000" dirty="0"/>
              <a:t>А.С. Пушкин «Евгений Онегин»</a:t>
            </a:r>
          </a:p>
          <a:p>
            <a:pPr marL="285750" indent="-285750">
              <a:buFont typeface="Wingdings" panose="05000000000000000000" pitchFamily="2" charset="2"/>
              <a:buChar char="§"/>
            </a:pPr>
            <a:r>
              <a:rPr lang="ru-RU" sz="2000" dirty="0"/>
              <a:t>М.Ю. Лермонтов «Герой нашего времени»</a:t>
            </a:r>
          </a:p>
          <a:p>
            <a:pPr marL="285750" indent="-285750">
              <a:buFont typeface="Wingdings" panose="05000000000000000000" pitchFamily="2" charset="2"/>
              <a:buChar char="§"/>
            </a:pPr>
            <a:r>
              <a:rPr lang="ru-RU" sz="2000" dirty="0"/>
              <a:t>М.Ю. Лермонтов «Мцыри»</a:t>
            </a:r>
          </a:p>
          <a:p>
            <a:pPr marL="285750" indent="-285750">
              <a:buFont typeface="Wingdings" panose="05000000000000000000" pitchFamily="2" charset="2"/>
              <a:buChar char="§"/>
            </a:pPr>
            <a:r>
              <a:rPr lang="ru-RU" sz="2000" dirty="0"/>
              <a:t>И.С. Тургенев «Отцы и дети»</a:t>
            </a:r>
          </a:p>
          <a:p>
            <a:pPr marL="285750" indent="-285750">
              <a:buFont typeface="Wingdings" panose="05000000000000000000" pitchFamily="2" charset="2"/>
              <a:buChar char="§"/>
            </a:pPr>
            <a:r>
              <a:rPr lang="ru-RU" sz="2000" dirty="0"/>
              <a:t>Ф.М. Достоевский «Преступление и наказание»</a:t>
            </a:r>
          </a:p>
          <a:p>
            <a:pPr marL="285750" indent="-285750">
              <a:buFont typeface="Wingdings" panose="05000000000000000000" pitchFamily="2" charset="2"/>
              <a:buChar char="§"/>
            </a:pPr>
            <a:r>
              <a:rPr lang="ru-RU" sz="2000" dirty="0"/>
              <a:t>Л.Н. Толстой «После бала»</a:t>
            </a:r>
          </a:p>
          <a:p>
            <a:pPr marL="285750" indent="-285750">
              <a:buFont typeface="Wingdings" panose="05000000000000000000" pitchFamily="2" charset="2"/>
              <a:buChar char="§"/>
            </a:pPr>
            <a:r>
              <a:rPr lang="ru-RU" sz="2000" dirty="0"/>
              <a:t>Л.Н. Толстой «Война и мир</a:t>
            </a:r>
            <a:r>
              <a:rPr lang="ru-RU" sz="2000" dirty="0" smtClean="0"/>
              <a:t>»</a:t>
            </a:r>
            <a:endParaRPr lang="ru-RU" sz="2000" dirty="0"/>
          </a:p>
        </p:txBody>
      </p:sp>
    </p:spTree>
    <p:extLst>
      <p:ext uri="{BB962C8B-B14F-4D97-AF65-F5344CB8AC3E}">
        <p14:creationId xmlns:p14="http://schemas.microsoft.com/office/powerpoint/2010/main" xmlns="" val="1584766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Рекомендательный список методической литературы</a:t>
            </a:r>
            <a:endParaRPr lang="ru-RU" dirty="0"/>
          </a:p>
        </p:txBody>
      </p:sp>
      <p:sp>
        <p:nvSpPr>
          <p:cNvPr id="6" name="Содержимое 5"/>
          <p:cNvSpPr>
            <a:spLocks noGrp="1"/>
          </p:cNvSpPr>
          <p:nvPr>
            <p:ph sz="quarter" idx="1"/>
          </p:nvPr>
        </p:nvSpPr>
        <p:spPr/>
        <p:txBody>
          <a:bodyPr>
            <a:normAutofit fontScale="85000" lnSpcReduction="10000"/>
          </a:bodyPr>
          <a:lstStyle/>
          <a:p>
            <a:pPr lvl="0"/>
            <a:r>
              <a:rPr lang="ru-RU" dirty="0" smtClean="0"/>
              <a:t>Беляева Н.В., Новикова Л.В., Зинин С.А., Зинина Е.А. Итоговое сочинение. Допуск к ЕГЭ. От выбора темы к оцениванию по критериям. Методические рекомендации. М.: Национальное образование, 2019.</a:t>
            </a:r>
          </a:p>
          <a:p>
            <a:pPr lvl="0"/>
            <a:r>
              <a:rPr lang="ru-RU" dirty="0" smtClean="0"/>
              <a:t>Беляева Н.В. Итоговое сочинение: подготовка и контроль: учебное пособие для образовательных организаций. М.: Просвещение, 2016. </a:t>
            </a:r>
          </a:p>
          <a:p>
            <a:pPr lvl="0"/>
            <a:r>
              <a:rPr lang="ru-RU" dirty="0" smtClean="0"/>
              <a:t>Беляева Н.В. Итоговое сочинение: профилактика ошибок. М.: Просвещение, 2017.</a:t>
            </a:r>
          </a:p>
          <a:p>
            <a:pPr lvl="0"/>
            <a:r>
              <a:rPr lang="ru-RU" dirty="0" smtClean="0"/>
              <a:t>Беляева Н.В. Готовимся к Единому государственному экзамену. Итоговое сочинение: пособие для учащихся. М.: Русское слово, 2018.</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dirty="0"/>
          </a:p>
        </p:txBody>
      </p:sp>
      <p:sp>
        <p:nvSpPr>
          <p:cNvPr id="4" name="Заголовок 3"/>
          <p:cNvSpPr>
            <a:spLocks noGrp="1"/>
          </p:cNvSpPr>
          <p:nvPr>
            <p:ph type="title"/>
          </p:nvPr>
        </p:nvSpPr>
        <p:spPr/>
        <p:txBody>
          <a:bodyPr>
            <a:normAutofit fontScale="90000"/>
          </a:bodyPr>
          <a:lstStyle/>
          <a:p>
            <a:r>
              <a:rPr lang="ru-RU" dirty="0" smtClean="0"/>
              <a:t>Особенности подготовки к итоговому сочинению</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1785926"/>
            <a:ext cx="8633473" cy="4548206"/>
          </a:xfrm>
          <a:prstGeom prst="rect">
            <a:avLst/>
          </a:prstGeom>
          <a:noFill/>
          <a:ln w="9525">
            <a:noFill/>
            <a:miter lim="800000"/>
            <a:headEnd/>
            <a:tailEnd/>
          </a:ln>
          <a:effectLst/>
        </p:spPr>
      </p:pic>
      <p:sp>
        <p:nvSpPr>
          <p:cNvPr id="5" name="Заголовок 4"/>
          <p:cNvSpPr>
            <a:spLocks noGrp="1"/>
          </p:cNvSpPr>
          <p:nvPr>
            <p:ph type="title"/>
          </p:nvPr>
        </p:nvSpPr>
        <p:spPr/>
        <p:txBody>
          <a:bodyPr/>
          <a:lstStyle/>
          <a:p>
            <a:r>
              <a:rPr lang="ru-RU" dirty="0" smtClean="0"/>
              <a:t>Типичные ошибки:</a:t>
            </a:r>
            <a:endParaRPr lang="ru-RU" dirty="0"/>
          </a:p>
        </p:txBody>
      </p:sp>
      <p:sp>
        <p:nvSpPr>
          <p:cNvPr id="6" name="Содержимое 5"/>
          <p:cNvSpPr>
            <a:spLocks noGrp="1"/>
          </p:cNvSpPr>
          <p:nvPr>
            <p:ph sz="quarter" idx="1"/>
          </p:nvPr>
        </p:nvSpPr>
        <p:spPr>
          <a:xfrm>
            <a:off x="500034" y="1714488"/>
            <a:ext cx="8358246" cy="4572032"/>
          </a:xfrm>
        </p:spPr>
        <p:txBody>
          <a:bodyPr/>
          <a:lstStyle/>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quarter" idx="1"/>
          </p:nvPr>
        </p:nvPicPr>
        <p:blipFill>
          <a:blip r:embed="rId2"/>
          <a:stretch>
            <a:fillRect/>
          </a:stretch>
        </p:blipFill>
        <p:spPr bwMode="auto">
          <a:xfrm>
            <a:off x="612775" y="2202198"/>
            <a:ext cx="8153400" cy="3291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sz="quarter" idx="1"/>
          </p:nvPr>
        </p:nvPicPr>
        <p:blipFill>
          <a:blip r:embed="rId2"/>
          <a:stretch>
            <a:fillRect/>
          </a:stretch>
        </p:blipFill>
        <p:spPr bwMode="auto">
          <a:xfrm>
            <a:off x="612775" y="2040952"/>
            <a:ext cx="8153400" cy="361429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sz="quarter" idx="1"/>
          </p:nvPr>
        </p:nvPicPr>
        <p:blipFill>
          <a:blip r:embed="rId2"/>
          <a:srcRect r="554" b="3509"/>
          <a:stretch>
            <a:fillRect/>
          </a:stretch>
        </p:blipFill>
        <p:spPr bwMode="auto">
          <a:xfrm>
            <a:off x="505206" y="1857364"/>
            <a:ext cx="8210198" cy="392909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5122" name="Picture 2"/>
          <p:cNvPicPr>
            <a:picLocks noChangeAspect="1" noChangeArrowheads="1"/>
          </p:cNvPicPr>
          <p:nvPr/>
        </p:nvPicPr>
        <p:blipFill>
          <a:blip r:embed="rId2"/>
          <a:srcRect/>
          <a:stretch>
            <a:fillRect/>
          </a:stretch>
        </p:blipFill>
        <p:spPr bwMode="auto">
          <a:xfrm>
            <a:off x="709613" y="1524000"/>
            <a:ext cx="7723187" cy="3810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298</TotalTime>
  <Words>2083</Words>
  <Application>Microsoft Office PowerPoint</Application>
  <PresentationFormat>Экран (4:3)</PresentationFormat>
  <Paragraphs>201</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Обычная</vt:lpstr>
      <vt:lpstr>Подготовка к итоговому сочинению</vt:lpstr>
      <vt:lpstr>Слайд 2</vt:lpstr>
      <vt:lpstr>Особенности итогового сочинения</vt:lpstr>
      <vt:lpstr>Особенности подготовки к итоговому сочинению</vt:lpstr>
      <vt:lpstr>Типичные ошибки:</vt:lpstr>
      <vt:lpstr>Слайд 6</vt:lpstr>
      <vt:lpstr>Слайд 7</vt:lpstr>
      <vt:lpstr>Слайд 8</vt:lpstr>
      <vt:lpstr>Слайд 9</vt:lpstr>
      <vt:lpstr>Слайд 10</vt:lpstr>
      <vt:lpstr>Слайд 11</vt:lpstr>
      <vt:lpstr>Выполнение требования №1  (объём сочинения)</vt:lpstr>
      <vt:lpstr>Выполнение требования №1  (объём сочинения)</vt:lpstr>
      <vt:lpstr>Выполнение требования № 2 «Самостоятельность написания итогового сочинения»</vt:lpstr>
      <vt:lpstr>Признаки несамостоятельно выполненных сочинений:</vt:lpstr>
      <vt:lpstr>Выполнение условий критерия № 1 «Соответствие теме»</vt:lpstr>
      <vt:lpstr>Типичные недостатки сочинений, выявленные при их оценивании по критерию 1,  и пути их преодоления</vt:lpstr>
      <vt:lpstr>Слайд 18</vt:lpstr>
      <vt:lpstr>Критерий №2. Аргументация. Привлечение литературного материала</vt:lpstr>
      <vt:lpstr>Критерий №2. Аргументация. Привлечение литературного материала</vt:lpstr>
      <vt:lpstr>Критерий №2. Аргументация. Привлечение литературного материала</vt:lpstr>
      <vt:lpstr>Критерий №3. Композиция и логика рассуждения</vt:lpstr>
      <vt:lpstr>Слайд 23</vt:lpstr>
      <vt:lpstr>Направление «Забвению не подлежит»</vt:lpstr>
      <vt:lpstr>Направление «Забвению не подлежит»</vt:lpstr>
      <vt:lpstr>Направление «Я и другие»</vt:lpstr>
      <vt:lpstr>Направление «Я и другие»</vt:lpstr>
      <vt:lpstr>Направление «Между прошлым и будущим »</vt:lpstr>
      <vt:lpstr>Направление «Между прошлым и будущим »</vt:lpstr>
      <vt:lpstr>Направление «Время перемен»</vt:lpstr>
      <vt:lpstr>Направление «Время перемен»</vt:lpstr>
      <vt:lpstr>Направление «Разговор с собой» </vt:lpstr>
      <vt:lpstr>Слайд 33</vt:lpstr>
      <vt:lpstr>Рекомендательный список методической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28</cp:revision>
  <dcterms:created xsi:type="dcterms:W3CDTF">2020-10-19T07:52:58Z</dcterms:created>
  <dcterms:modified xsi:type="dcterms:W3CDTF">2020-10-26T08:28:01Z</dcterms:modified>
</cp:coreProperties>
</file>